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547" r:id="rId2"/>
    <p:sldId id="550" r:id="rId3"/>
    <p:sldId id="558" r:id="rId4"/>
    <p:sldId id="793" r:id="rId5"/>
    <p:sldId id="808" r:id="rId6"/>
    <p:sldId id="809" r:id="rId7"/>
    <p:sldId id="810" r:id="rId8"/>
    <p:sldId id="794" r:id="rId9"/>
    <p:sldId id="811" r:id="rId10"/>
    <p:sldId id="812" r:id="rId11"/>
    <p:sldId id="813" r:id="rId12"/>
    <p:sldId id="814" r:id="rId13"/>
    <p:sldId id="815" r:id="rId14"/>
    <p:sldId id="816" r:id="rId15"/>
    <p:sldId id="821" r:id="rId16"/>
    <p:sldId id="817" r:id="rId17"/>
    <p:sldId id="818" r:id="rId18"/>
    <p:sldId id="819" r:id="rId19"/>
    <p:sldId id="820" r:id="rId20"/>
    <p:sldId id="562" r:id="rId21"/>
    <p:sldId id="554" r:id="rId22"/>
    <p:sldId id="552" r:id="rId23"/>
    <p:sldId id="553"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1" autoAdjust="0"/>
    <p:restoredTop sz="94660"/>
  </p:normalViewPr>
  <p:slideViewPr>
    <p:cSldViewPr>
      <p:cViewPr varScale="1">
        <p:scale>
          <a:sx n="66" d="100"/>
          <a:sy n="66" d="100"/>
        </p:scale>
        <p:origin x="-108" y="-22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28/11/2018</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11/28/2018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this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latin typeface="Consolas" panose="020B0609020204030204" pitchFamily="49" charset="0"/>
                <a:cs typeface="Consolas" panose="020B0609020204030204" pitchFamily="49" charset="0"/>
              </a:rPr>
              <a:t>this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t>
            </a:r>
            <a:r>
              <a:rPr lang="en-CA" dirty="0" smtClean="0">
                <a:latin typeface="Consolas" panose="020B0609020204030204" pitchFamily="49" charset="0"/>
                <a:cs typeface="Consolas" panose="020B0609020204030204" pitchFamily="49" charset="0"/>
              </a:rPr>
              <a:t>this</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Another situation is when you need a unique number associated with an instance of an object:</a:t>
            </a:r>
          </a:p>
          <a:p>
            <a:pPr lvl="1"/>
            <a:r>
              <a:rPr lang="en-CA" dirty="0" smtClean="0"/>
              <a:t>We call this a </a:t>
            </a:r>
            <a:r>
              <a:rPr lang="en-CA" i="1" dirty="0" smtClean="0"/>
              <a:t>hash value</a:t>
            </a:r>
          </a:p>
          <a:p>
            <a:pPr marL="800100" lvl="2" indent="0">
              <a:buNone/>
            </a:pPr>
            <a:r>
              <a:rPr lang="en-CA" sz="1500" dirty="0" smtClean="0">
                <a:latin typeface="Consolas" panose="020B0609020204030204" pitchFamily="49" charset="0"/>
                <a:cs typeface="Consolas" panose="020B0609020204030204" pitchFamily="49" charset="0"/>
              </a:rPr>
              <a:t>unsigned long Vector_3d::hash() const {</a:t>
            </a:r>
          </a:p>
          <a:p>
            <a:pPr marL="800100" lvl="2" indent="0">
              <a:buNone/>
            </a:pPr>
            <a:r>
              <a:rPr lang="en-CA" sz="1470" dirty="0">
                <a:latin typeface="Consolas" panose="020B0609020204030204" pitchFamily="49" charset="0"/>
                <a:cs typeface="Consolas" panose="020B0609020204030204" pitchFamily="49" charset="0"/>
              </a:rPr>
              <a:t> </a:t>
            </a:r>
            <a:r>
              <a:rPr lang="en-CA" sz="1470" dirty="0" smtClean="0">
                <a:latin typeface="Consolas" panose="020B0609020204030204" pitchFamily="49" charset="0"/>
                <a:cs typeface="Consolas" panose="020B0609020204030204" pitchFamily="49" charset="0"/>
              </a:rPr>
              <a:t>   unsigned long </a:t>
            </a:r>
            <a:r>
              <a:rPr lang="en-CA" sz="1470" dirty="0" err="1" smtClean="0">
                <a:latin typeface="Consolas" panose="020B0609020204030204" pitchFamily="49" charset="0"/>
                <a:cs typeface="Consolas" panose="020B0609020204030204" pitchFamily="49" charset="0"/>
              </a:rPr>
              <a:t>hash_value</a:t>
            </a:r>
            <a:r>
              <a:rPr lang="en-CA" sz="1470" dirty="0" smtClean="0">
                <a:latin typeface="Consolas" panose="020B0609020204030204" pitchFamily="49" charset="0"/>
                <a:cs typeface="Consolas" panose="020B0609020204030204" pitchFamily="49" charset="0"/>
              </a:rPr>
              <a:t>{</a:t>
            </a:r>
            <a:r>
              <a:rPr lang="en-CA" sz="1470" dirty="0" smtClean="0">
                <a:solidFill>
                  <a:srgbClr val="0070C0"/>
                </a:solidFill>
                <a:latin typeface="Consolas" panose="020B0609020204030204" pitchFamily="49" charset="0"/>
                <a:cs typeface="Consolas" panose="020B0609020204030204" pitchFamily="49" charset="0"/>
              </a:rPr>
              <a:t>reinterpret_cast&lt;unsigned long&gt;( this )</a:t>
            </a:r>
            <a:r>
              <a:rPr lang="en-CA" sz="1470" dirty="0" smtClean="0">
                <a:latin typeface="Consolas" panose="020B0609020204030204" pitchFamily="49" charset="0"/>
                <a:cs typeface="Consolas" panose="020B0609020204030204" pitchFamily="49" charset="0"/>
              </a:rPr>
              <a:t>};</a:t>
            </a:r>
          </a:p>
          <a:p>
            <a:pPr marL="800100" lvl="2" indent="0">
              <a:buNone/>
            </a:pPr>
            <a:endParaRPr lang="en-CA" sz="1500" dirty="0" smtClean="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return </a:t>
            </a:r>
            <a:r>
              <a:rPr lang="en-CA" sz="1500" dirty="0" smtClean="0">
                <a:latin typeface="Consolas" panose="020B0609020204030204" pitchFamily="49" charset="0"/>
                <a:cs typeface="Consolas" panose="020B0609020204030204" pitchFamily="49" charset="0"/>
              </a:rPr>
              <a:t>11400714819323198549*</a:t>
            </a:r>
            <a:r>
              <a:rPr lang="en-CA" sz="1500" dirty="0" err="1" smtClean="0">
                <a:latin typeface="Consolas" panose="020B0609020204030204" pitchFamily="49" charset="0"/>
                <a:cs typeface="Consolas" panose="020B0609020204030204" pitchFamily="49" charset="0"/>
              </a:rPr>
              <a:t>hash_value</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smtClean="0">
                <a:latin typeface="Consolas" panose="020B0609020204030204" pitchFamily="49" charset="0"/>
                <a:cs typeface="Consolas" panose="020B0609020204030204" pitchFamily="49" charset="0"/>
              </a:rPr>
              <a:t>}</a:t>
            </a:r>
          </a:p>
          <a:p>
            <a:pPr marL="0" lvl="0" indent="0">
              <a:buNone/>
            </a:pPr>
            <a:endParaRPr lang="en-CA" dirty="0" smtClean="0">
              <a:solidFill>
                <a:prstClr val="black"/>
              </a:solidFill>
            </a:endParaRPr>
          </a:p>
          <a:p>
            <a:pPr lvl="1"/>
            <a:r>
              <a:rPr lang="en-CA" dirty="0" smtClean="0"/>
              <a:t>Because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11400714819323198549</a:t>
            </a:r>
            <a:r>
              <a:rPr lang="en-CA" dirty="0" smtClean="0"/>
              <a:t> is prime,</a:t>
            </a:r>
          </a:p>
          <a:p>
            <a:pPr marL="457200" lvl="1" indent="0">
              <a:buNone/>
            </a:pPr>
            <a:r>
              <a:rPr lang="en-CA" dirty="0" smtClean="0"/>
              <a:t>          it follows that </a:t>
            </a:r>
            <a:r>
              <a:rPr lang="en-CA" i="1" dirty="0" smtClean="0">
                <a:latin typeface="Times New Roman" panose="02020603050405020304" pitchFamily="18" charset="0"/>
                <a:cs typeface="Times New Roman" panose="02020603050405020304" pitchFamily="18" charset="0"/>
              </a:rPr>
              <a:t>n</a:t>
            </a:r>
            <a:r>
              <a:rPr lang="en-CA" dirty="0" smtClean="0"/>
              <a:t> and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64</a:t>
            </a:r>
            <a:r>
              <a:rPr lang="en-CA" baseline="-25000" dirty="0" smtClean="0"/>
              <a:t> </a:t>
            </a:r>
            <a:r>
              <a:rPr lang="en-CA" dirty="0" smtClean="0"/>
              <a:t> are relatively prime (no common factors)</a:t>
            </a:r>
          </a:p>
          <a:p>
            <a:pPr lvl="1"/>
            <a:r>
              <a:rPr lang="en-CA" dirty="0" smtClean="0"/>
              <a:t>Therefore, two different addresses (and thus two different objects) will have two different hash values</a:t>
            </a:r>
          </a:p>
          <a:p>
            <a:pPr lvl="2"/>
            <a:r>
              <a:rPr lang="en-CA" dirty="0" smtClean="0"/>
              <a:t>This gives a unique number without revealing the address</a:t>
            </a:r>
          </a:p>
        </p:txBody>
      </p:sp>
      <p:sp>
        <p:nvSpPr>
          <p:cNvPr id="4" name="TextBox 3"/>
          <p:cNvSpPr txBox="1"/>
          <p:nvPr/>
        </p:nvSpPr>
        <p:spPr>
          <a:xfrm>
            <a:off x="4283968" y="3140968"/>
            <a:ext cx="4826962" cy="307777"/>
          </a:xfrm>
          <a:prstGeom prst="rect">
            <a:avLst/>
          </a:prstGeom>
          <a:noFill/>
        </p:spPr>
        <p:txBody>
          <a:bodyPr wrap="none" rtlCol="0">
            <a:spAutoFit/>
          </a:bodyPr>
          <a:lstStyle/>
          <a:p>
            <a:r>
              <a:rPr lang="en-CA" sz="1400" dirty="0" smtClean="0">
                <a:solidFill>
                  <a:srgbClr val="0070C0"/>
                </a:solidFill>
                <a:latin typeface="Georgia" panose="02040502050405020303" pitchFamily="18" charset="0"/>
              </a:rPr>
              <a:t>Interpret the address stored in </a:t>
            </a:r>
            <a:r>
              <a:rPr lang="en-CA" sz="1400" dirty="0" smtClean="0">
                <a:solidFill>
                  <a:srgbClr val="0070C0"/>
                </a:solidFill>
                <a:latin typeface="Consolas" panose="020B0609020204030204" pitchFamily="49" charset="0"/>
                <a:cs typeface="Consolas" panose="020B0609020204030204" pitchFamily="49" charset="0"/>
              </a:rPr>
              <a:t>this</a:t>
            </a:r>
            <a:r>
              <a:rPr lang="en-CA" sz="1400" dirty="0" smtClean="0">
                <a:solidFill>
                  <a:srgbClr val="0070C0"/>
                </a:solidFill>
                <a:latin typeface="Georgia" panose="02040502050405020303" pitchFamily="18" charset="0"/>
              </a:rPr>
              <a:t> as an </a:t>
            </a:r>
            <a:r>
              <a:rPr lang="en-CA" sz="1400" dirty="0" smtClean="0">
                <a:solidFill>
                  <a:srgbClr val="0070C0"/>
                </a:solidFill>
                <a:latin typeface="Consolas" panose="020B0609020204030204" pitchFamily="49" charset="0"/>
                <a:cs typeface="Consolas" panose="020B0609020204030204" pitchFamily="49" charset="0"/>
              </a:rPr>
              <a:t>unsigned long</a:t>
            </a:r>
            <a:endParaRPr lang="en-CA" sz="14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0754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t>
            </a:r>
            <a:r>
              <a:rPr lang="en-CA" dirty="0" smtClean="0">
                <a:latin typeface="Consolas" panose="020B0609020204030204" pitchFamily="49" charset="0"/>
                <a:cs typeface="Consolas" panose="020B0609020204030204" pitchFamily="49" charset="0"/>
              </a:rPr>
              <a:t>this</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Finally, you will use this in programming data structures such as trees</a:t>
            </a:r>
          </a:p>
          <a:p>
            <a:pPr lvl="1"/>
            <a:r>
              <a:rPr lang="en-CA" dirty="0" smtClean="0"/>
              <a:t>You may have to assign to a member variable in a different object the value of this object’s address</a:t>
            </a:r>
          </a:p>
          <a:p>
            <a:pPr lvl="1"/>
            <a:r>
              <a:rPr lang="en-CA" dirty="0" smtClean="0"/>
              <a:t>Sort-of like giving out your business  card</a:t>
            </a:r>
          </a:p>
        </p:txBody>
      </p:sp>
    </p:spTree>
    <p:extLst>
      <p:ext uri="{BB962C8B-B14F-4D97-AF65-F5344CB8AC3E}">
        <p14:creationId xmlns:p14="http://schemas.microsoft.com/office/powerpoint/2010/main" val="1441501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p:txBody>
          <a:bodyPr/>
          <a:lstStyle/>
          <a:p>
            <a:r>
              <a:rPr lang="en-CA" dirty="0" smtClean="0"/>
              <a:t>A class where instances can be </a:t>
            </a:r>
            <a:r>
              <a:rPr lang="en-CA" i="1" dirty="0" smtClean="0"/>
              <a:t>paired up</a:t>
            </a:r>
            <a:r>
              <a:rPr lang="en-CA" dirty="0" smtClean="0"/>
              <a:t>, allowing each to deliver information to the other</a:t>
            </a:r>
          </a:p>
          <a:p>
            <a:pPr marL="914400" lvl="2" indent="0">
              <a:buNone/>
            </a:pPr>
            <a:r>
              <a:rPr lang="en-CA" sz="1600" dirty="0" smtClean="0">
                <a:latin typeface="Consolas" panose="020B0609020204030204" pitchFamily="49" charset="0"/>
                <a:cs typeface="Consolas" panose="020B0609020204030204" pitchFamily="49" charset="0"/>
              </a:rPr>
              <a:t>class Messenger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public:</a:t>
            </a:r>
          </a:p>
          <a:p>
            <a:pPr marL="914400" lvl="2" indent="0">
              <a:buNone/>
            </a:pPr>
            <a:r>
              <a:rPr lang="en-CA" sz="1600" dirty="0" smtClean="0">
                <a:latin typeface="Consolas" panose="020B0609020204030204" pitchFamily="49" charset="0"/>
                <a:cs typeface="Consolas" panose="020B0609020204030204" pitchFamily="49" charset="0"/>
              </a:rPr>
              <a:t>        Messenger();</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Messenger( Messenger &amp;partner );</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        bool send( int msg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receive();</a:t>
            </a:r>
          </a:p>
          <a:p>
            <a:pPr marL="914400" lvl="2" indent="0">
              <a:buNone/>
            </a:pPr>
            <a:endParaRPr lang="en-CA" sz="1600" dirty="0" smtClean="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    private: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Messenger *</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message;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bool received;</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7156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p:txBody>
          <a:bodyPr>
            <a:normAutofit/>
          </a:bodyPr>
          <a:lstStyle/>
          <a:p>
            <a:pPr marL="914400" lvl="2" indent="0">
              <a:buNone/>
            </a:pPr>
            <a:r>
              <a:rPr lang="en-CA" sz="1600" dirty="0" smtClean="0">
                <a:latin typeface="Consolas" panose="020B0609020204030204" pitchFamily="49" charset="0"/>
                <a:cs typeface="Consolas" panose="020B0609020204030204" pitchFamily="49" charset="0"/>
              </a:rPr>
              <a:t>Messenger::Messenger():</a:t>
            </a:r>
          </a:p>
          <a:p>
            <a:pPr marL="914400" lvl="2" indent="0">
              <a:buNone/>
            </a:pP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{nullptr},     // No partner</a:t>
            </a:r>
          </a:p>
          <a:p>
            <a:pPr marL="914400" lvl="2" indent="0">
              <a:buNone/>
            </a:pPr>
            <a:r>
              <a:rPr lang="en-CA" sz="1600" dirty="0" smtClean="0">
                <a:latin typeface="Consolas" panose="020B0609020204030204" pitchFamily="49" charset="0"/>
                <a:cs typeface="Consolas" panose="020B0609020204030204" pitchFamily="49" charset="0"/>
              </a:rPr>
              <a:t>received{false} {</a:t>
            </a:r>
          </a:p>
          <a:p>
            <a:pPr marL="914400" lvl="2" indent="0">
              <a:buNone/>
            </a:pPr>
            <a:r>
              <a:rPr lang="en-CA" sz="1600" dirty="0" smtClean="0">
                <a:latin typeface="Consolas" panose="020B0609020204030204" pitchFamily="49" charset="0"/>
                <a:cs typeface="Consolas" panose="020B0609020204030204" pitchFamily="49" charset="0"/>
              </a:rPr>
              <a:t>    // empty constructor</a:t>
            </a:r>
          </a:p>
          <a:p>
            <a:pPr marL="914400" lvl="2" indent="0">
              <a:buNone/>
            </a:pPr>
            <a:r>
              <a:rPr lang="en-CA" sz="1600" dirty="0" smtClean="0">
                <a:latin typeface="Consolas" panose="020B0609020204030204" pitchFamily="49" charset="0"/>
                <a:cs typeface="Consolas" panose="020B0609020204030204" pitchFamily="49" charset="0"/>
              </a:rPr>
              <a:t>}</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Messenger::Messenger</a:t>
            </a:r>
            <a:r>
              <a:rPr lang="en-CA" sz="1600" dirty="0" smtClean="0">
                <a:latin typeface="Consolas" panose="020B0609020204030204" pitchFamily="49" charset="0"/>
                <a:cs typeface="Consolas" panose="020B0609020204030204" pitchFamily="49" charset="0"/>
              </a:rPr>
              <a:t>( Messenger &amp;</a:t>
            </a:r>
            <a:r>
              <a:rPr lang="en-CA" sz="1600" b="1" dirty="0" smtClean="0">
                <a:solidFill>
                  <a:srgbClr val="FF0000"/>
                </a:solidFill>
                <a:latin typeface="Consolas" panose="020B0609020204030204" pitchFamily="49" charset="0"/>
                <a:cs typeface="Consolas" panose="020B0609020204030204" pitchFamily="49" charset="0"/>
              </a:rPr>
              <a:t>partner</a:t>
            </a: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marL="914400" lvl="2" indent="0">
              <a:buNone/>
            </a:pP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{&amp;partner},    // </a:t>
            </a:r>
            <a:r>
              <a:rPr lang="en-CA" sz="1600" dirty="0">
                <a:latin typeface="Consolas" panose="020B0609020204030204" pitchFamily="49" charset="0"/>
                <a:cs typeface="Consolas" panose="020B0609020204030204" pitchFamily="49" charset="0"/>
              </a:rPr>
              <a:t>Store the </a:t>
            </a:r>
            <a:r>
              <a:rPr lang="en-CA" sz="1600" dirty="0" smtClean="0">
                <a:latin typeface="Consolas" panose="020B0609020204030204" pitchFamily="49" charset="0"/>
                <a:cs typeface="Consolas" panose="020B0609020204030204" pitchFamily="49" charset="0"/>
              </a:rPr>
              <a:t>address of my partner</a:t>
            </a:r>
            <a:endParaRPr lang="en-CA" sz="1600" dirty="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received{false</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p>
          <a:p>
            <a:pPr marL="914400" lvl="2" indent="0">
              <a:buNone/>
            </a:pPr>
            <a:r>
              <a:rPr lang="en-CA" sz="1600" dirty="0" smtClean="0">
                <a:latin typeface="Consolas" panose="020B0609020204030204" pitchFamily="49" charset="0"/>
                <a:cs typeface="Consolas" panose="020B0609020204030204" pitchFamily="49" charset="0"/>
              </a:rPr>
              <a:t>    // If the partner already has a partner, 'unfriend' that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partner first--otherwise, we'll be in trouble...</a:t>
            </a:r>
          </a:p>
          <a:p>
            <a:pPr marL="914400" lvl="2" indent="0">
              <a:buNone/>
            </a:pPr>
            <a:r>
              <a:rPr lang="en-CA" sz="1600" dirty="0" smtClean="0">
                <a:latin typeface="Consolas" panose="020B0609020204030204" pitchFamily="49" charset="0"/>
                <a:cs typeface="Consolas" panose="020B0609020204030204" pitchFamily="49" charset="0"/>
              </a:rPr>
              <a:t>    if ( </a:t>
            </a:r>
            <a:r>
              <a:rPr lang="en-CA" sz="1600" b="1" dirty="0" err="1" smtClean="0">
                <a:solidFill>
                  <a:srgbClr val="FF0000"/>
                </a:solidFill>
                <a:latin typeface="Consolas" panose="020B0609020204030204" pitchFamily="49" charset="0"/>
                <a:cs typeface="Consolas" panose="020B0609020204030204" pitchFamily="49" charset="0"/>
              </a:rPr>
              <a:t>parnter</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 nullptr )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FF0000"/>
                </a:solidFill>
                <a:latin typeface="Consolas" panose="020B0609020204030204" pitchFamily="49" charset="0"/>
                <a:cs typeface="Consolas" panose="020B0609020204030204" pitchFamily="49" charset="0"/>
              </a:rPr>
              <a:t>parnter</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-&gt;</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 nullptr;</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a:t>
            </a:r>
            <a:r>
              <a:rPr lang="en-CA" sz="1600" b="1" dirty="0" err="1" smtClean="0">
                <a:solidFill>
                  <a:srgbClr val="FF0000"/>
                </a:solidFill>
                <a:latin typeface="Consolas" panose="020B0609020204030204" pitchFamily="49" charset="0"/>
                <a:cs typeface="Consolas" panose="020B0609020204030204" pitchFamily="49" charset="0"/>
              </a:rPr>
              <a:t>partner</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 this;  // Let the partner know about me</a:t>
            </a:r>
            <a:endParaRPr lang="en-CA" sz="1600" dirty="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914400" lvl="2" indent="0">
              <a:buNone/>
            </a:pPr>
            <a:endParaRPr lang="en-CA" sz="1600" dirty="0">
              <a:latin typeface="Consolas" panose="020B0609020204030204" pitchFamily="49" charset="0"/>
              <a:cs typeface="Consolas" panose="020B0609020204030204" pitchFamily="49" charset="0"/>
            </a:endParaRPr>
          </a:p>
        </p:txBody>
      </p:sp>
      <p:sp>
        <p:nvSpPr>
          <p:cNvPr id="7" name="TextBox 6"/>
          <p:cNvSpPr txBox="1"/>
          <p:nvPr/>
        </p:nvSpPr>
        <p:spPr>
          <a:xfrm>
            <a:off x="4624584" y="2492896"/>
            <a:ext cx="4483920"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Important: </a:t>
            </a:r>
            <a:r>
              <a:rPr lang="en-CA" b="1" dirty="0" smtClean="0">
                <a:solidFill>
                  <a:srgbClr val="FF0000"/>
                </a:solidFill>
                <a:latin typeface="Consolas" panose="020B0609020204030204" pitchFamily="49" charset="0"/>
                <a:cs typeface="Consolas" panose="020B0609020204030204" pitchFamily="49" charset="0"/>
              </a:rPr>
              <a:t>partner</a:t>
            </a:r>
            <a:r>
              <a:rPr lang="en-CA" dirty="0" smtClean="0">
                <a:solidFill>
                  <a:srgbClr val="0070C0"/>
                </a:solidFill>
                <a:latin typeface="Georgia" panose="02040502050405020303" pitchFamily="18" charset="0"/>
              </a:rPr>
              <a:t> is an instance of this</a:t>
            </a:r>
          </a:p>
          <a:p>
            <a:r>
              <a:rPr lang="en-CA" dirty="0" smtClean="0">
                <a:solidFill>
                  <a:srgbClr val="0070C0"/>
                </a:solidFill>
                <a:latin typeface="Georgia" panose="02040502050405020303" pitchFamily="18" charset="0"/>
              </a:rPr>
              <a:t>class, so this constructors can access and</a:t>
            </a:r>
          </a:p>
          <a:p>
            <a:r>
              <a:rPr lang="en-CA" dirty="0" smtClean="0">
                <a:solidFill>
                  <a:srgbClr val="0070C0"/>
                </a:solidFill>
                <a:latin typeface="Georgia" panose="02040502050405020303" pitchFamily="18" charset="0"/>
              </a:rPr>
              <a:t>modify its member variables </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03406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a:xfrm>
            <a:off x="457200" y="1196752"/>
            <a:ext cx="8686800" cy="4525963"/>
          </a:xfrm>
        </p:spPr>
        <p:txBody>
          <a:bodyPr>
            <a:noAutofit/>
          </a:bodyPr>
          <a:lstStyle/>
          <a:p>
            <a:pPr marL="914400" lvl="2" indent="0">
              <a:buNone/>
            </a:pPr>
            <a:r>
              <a:rPr lang="en-CA" sz="1600" dirty="0" smtClean="0">
                <a:latin typeface="Consolas" panose="020B0609020204030204" pitchFamily="49" charset="0"/>
                <a:cs typeface="Consolas" panose="020B0609020204030204" pitchFamily="49" charset="0"/>
              </a:rPr>
              <a:t>bool Messenger::send( int msg )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if ( (</a:t>
            </a:r>
            <a:r>
              <a:rPr lang="en-CA" sz="1600" b="1" dirty="0" err="1">
                <a:solidFill>
                  <a:srgbClr val="FF0000"/>
                </a:solidFill>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 nullptr) || (</a:t>
            </a:r>
            <a:r>
              <a:rPr lang="en-CA" sz="1600" b="1" dirty="0" err="1">
                <a:solidFill>
                  <a:srgbClr val="FF0000"/>
                </a:solidFill>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-&gt;received) )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false;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FF0000"/>
                </a:solidFill>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-&gt;message  = msg;</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FF0000"/>
                </a:solidFill>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-&gt;received = true;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true;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914400" lvl="2" indent="0">
              <a:buNone/>
            </a:pPr>
            <a:r>
              <a:rPr lang="en-CA" sz="1600" dirty="0" smtClean="0">
                <a:latin typeface="Consolas" panose="020B0609020204030204" pitchFamily="49" charset="0"/>
                <a:cs typeface="Consolas" panose="020B0609020204030204" pitchFamily="49" charset="0"/>
              </a:rPr>
              <a:t>}</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Messenger</a:t>
            </a:r>
            <a:r>
              <a:rPr lang="en-CA" sz="1600" dirty="0" smtClean="0">
                <a:latin typeface="Consolas" panose="020B0609020204030204" pitchFamily="49" charset="0"/>
                <a:cs typeface="Consolas" panose="020B0609020204030204" pitchFamily="49" charset="0"/>
              </a:rPr>
              <a:t>::receive() </a:t>
            </a:r>
            <a:r>
              <a:rPr lang="en-CA" sz="1600" dirty="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if ( </a:t>
            </a:r>
            <a:r>
              <a:rPr lang="en-CA" sz="1600" dirty="0" smtClean="0">
                <a:latin typeface="Consolas" panose="020B0609020204030204" pitchFamily="49" charset="0"/>
                <a:cs typeface="Consolas" panose="020B0609020204030204" pitchFamily="49" charset="0"/>
              </a:rPr>
              <a:t>received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msg = message;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received = false;</a:t>
            </a: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return </a:t>
            </a:r>
            <a:r>
              <a:rPr lang="en-CA" sz="1600" dirty="0" smtClean="0">
                <a:latin typeface="Consolas" panose="020B0609020204030204" pitchFamily="49" charset="0"/>
                <a:cs typeface="Consolas" panose="020B0609020204030204" pitchFamily="49" charset="0"/>
              </a:rPr>
              <a:t>msg;</a:t>
            </a: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 else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return -1;</a:t>
            </a: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a:t>
            </a:r>
          </a:p>
        </p:txBody>
      </p:sp>
      <p:sp>
        <p:nvSpPr>
          <p:cNvPr id="4" name="TextBox 3"/>
          <p:cNvSpPr txBox="1"/>
          <p:nvPr/>
        </p:nvSpPr>
        <p:spPr>
          <a:xfrm>
            <a:off x="4211960" y="3153742"/>
            <a:ext cx="4879862"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Important: </a:t>
            </a:r>
            <a:r>
              <a:rPr lang="en-CA" b="1" dirty="0" err="1" smtClean="0">
                <a:solidFill>
                  <a:srgbClr val="FF0000"/>
                </a:solidFill>
                <a:latin typeface="Consolas" panose="020B0609020204030204" pitchFamily="49" charset="0"/>
                <a:cs typeface="Consolas" panose="020B0609020204030204" pitchFamily="49" charset="0"/>
              </a:rPr>
              <a:t>p_partner</a:t>
            </a:r>
            <a:r>
              <a:rPr lang="en-CA" dirty="0" smtClean="0">
                <a:solidFill>
                  <a:srgbClr val="FF0000"/>
                </a:solidFill>
                <a:latin typeface="Georgia" panose="02040502050405020303" pitchFamily="18" charset="0"/>
              </a:rPr>
              <a:t> </a:t>
            </a:r>
            <a:r>
              <a:rPr lang="en-CA" dirty="0" smtClean="0">
                <a:solidFill>
                  <a:srgbClr val="0070C0"/>
                </a:solidFill>
                <a:latin typeface="Georgia" panose="02040502050405020303" pitchFamily="18" charset="0"/>
              </a:rPr>
              <a:t>is the address of an</a:t>
            </a:r>
          </a:p>
          <a:p>
            <a:r>
              <a:rPr lang="en-CA" dirty="0" smtClean="0">
                <a:solidFill>
                  <a:srgbClr val="0070C0"/>
                </a:solidFill>
                <a:latin typeface="Georgia" panose="02040502050405020303" pitchFamily="18" charset="0"/>
              </a:rPr>
              <a:t>instance of this class, so this member function</a:t>
            </a:r>
          </a:p>
          <a:p>
            <a:r>
              <a:rPr lang="en-CA" dirty="0" smtClean="0">
                <a:solidFill>
                  <a:srgbClr val="0070C0"/>
                </a:solidFill>
                <a:latin typeface="Georgia" panose="02040502050405020303" pitchFamily="18" charset="0"/>
              </a:rPr>
              <a:t>can modify its member variables </a:t>
            </a:r>
            <a:endParaRPr lang="en-CA" dirty="0">
              <a:solidFill>
                <a:srgbClr val="0070C0"/>
              </a:solidFill>
              <a:latin typeface="Georgia" panose="02040502050405020303" pitchFamily="18" charset="0"/>
            </a:endParaRPr>
          </a:p>
        </p:txBody>
      </p:sp>
      <p:sp>
        <p:nvSpPr>
          <p:cNvPr id="5" name="TextBox 4"/>
          <p:cNvSpPr txBox="1"/>
          <p:nvPr/>
        </p:nvSpPr>
        <p:spPr>
          <a:xfrm>
            <a:off x="5220072" y="1772816"/>
            <a:ext cx="3413114"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Recall: short-circuit evaluation!</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89297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914400" lvl="2" indent="0">
              <a:buNone/>
            </a:pPr>
            <a:r>
              <a:rPr lang="en-CA" sz="1300" dirty="0">
                <a:latin typeface="Consolas" panose="020B0609020204030204" pitchFamily="49" charset="0"/>
                <a:cs typeface="Consolas" panose="020B0609020204030204" pitchFamily="49" charset="0"/>
              </a:rPr>
              <a:t>int main() {</a:t>
            </a:r>
          </a:p>
          <a:p>
            <a:pPr marL="914400" lvl="2" indent="0">
              <a:buNone/>
            </a:pPr>
            <a:r>
              <a:rPr lang="en-CA" sz="1300" dirty="0">
                <a:latin typeface="Consolas" panose="020B0609020204030204" pitchFamily="49" charset="0"/>
                <a:cs typeface="Consolas" panose="020B0609020204030204" pitchFamily="49" charset="0"/>
              </a:rPr>
              <a:t>    Messenger A</a:t>
            </a:r>
            <a:r>
              <a:rPr lang="en-CA" sz="1300" dirty="0" smtClean="0">
                <a:latin typeface="Consolas" panose="020B0609020204030204" pitchFamily="49" charset="0"/>
                <a:cs typeface="Consolas" panose="020B0609020204030204" pitchFamily="49" charset="0"/>
              </a:rPr>
              <a:t>{};   // 'A' has no partner at this point</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Messenger B{A}; </a:t>
            </a:r>
            <a:r>
              <a:rPr lang="en-CA" sz="1300" dirty="0" smtClean="0">
                <a:latin typeface="Consolas" panose="020B0609020204030204" pitchFamily="49" charset="0"/>
                <a:cs typeface="Consolas" panose="020B0609020204030204" pitchFamily="49" charset="0"/>
              </a:rPr>
              <a:t> // </a:t>
            </a:r>
            <a:r>
              <a:rPr lang="en-CA" sz="1300" dirty="0">
                <a:latin typeface="Consolas" panose="020B0609020204030204" pitchFamily="49" charset="0"/>
                <a:cs typeface="Consolas" panose="020B0609020204030204" pitchFamily="49" charset="0"/>
              </a:rPr>
              <a:t>'A' </a:t>
            </a:r>
            <a:r>
              <a:rPr lang="en-CA" sz="1300" dirty="0" smtClean="0">
                <a:latin typeface="Consolas" panose="020B0609020204030204" pitchFamily="49" charset="0"/>
                <a:cs typeface="Consolas" panose="020B0609020204030204" pitchFamily="49" charset="0"/>
              </a:rPr>
              <a:t>and </a:t>
            </a:r>
            <a:r>
              <a:rPr lang="en-CA" sz="1300" dirty="0" smtClean="0">
                <a:latin typeface="Consolas" panose="020B0609020204030204" pitchFamily="49" charset="0"/>
                <a:cs typeface="Consolas" panose="020B0609020204030204" pitchFamily="49" charset="0"/>
              </a:rPr>
              <a:t>'B' </a:t>
            </a:r>
            <a:r>
              <a:rPr lang="en-CA" sz="1300" dirty="0" smtClean="0">
                <a:latin typeface="Consolas" panose="020B0609020204030204" pitchFamily="49" charset="0"/>
                <a:cs typeface="Consolas" panose="020B0609020204030204" pitchFamily="49" charset="0"/>
              </a:rPr>
              <a:t>are now partnered up</a:t>
            </a:r>
            <a:endParaRPr lang="en-CA" sz="1300" dirty="0">
              <a:latin typeface="Consolas" panose="020B0609020204030204" pitchFamily="49" charset="0"/>
              <a:cs typeface="Consolas" panose="020B0609020204030204" pitchFamily="49" charset="0"/>
            </a:endParaRPr>
          </a:p>
          <a:p>
            <a:pPr marL="914400" lvl="2" indent="0">
              <a:buNone/>
            </a:pPr>
            <a:endParaRPr lang="en-CA" sz="1300" dirty="0" smtClean="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 ...</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return 0;</a:t>
            </a:r>
          </a:p>
          <a:p>
            <a:pPr marL="914400" lvl="2" indent="0">
              <a:buNone/>
            </a:pPr>
            <a:r>
              <a:rPr lang="en-CA" sz="1300" dirty="0" smtClean="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p:txBody>
      </p:sp>
      <p:pic>
        <p:nvPicPr>
          <p:cNvPr id="1026" name="Picture 2" descr="C:\Users\dwharder\Desktop\pa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068960"/>
            <a:ext cx="3643565" cy="198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398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914400" lvl="2" indent="0">
              <a:buNone/>
            </a:pPr>
            <a:r>
              <a:rPr lang="en-CA" sz="1300" dirty="0">
                <a:latin typeface="Consolas" panose="020B0609020204030204" pitchFamily="49" charset="0"/>
                <a:cs typeface="Consolas" panose="020B0609020204030204" pitchFamily="49" charset="0"/>
              </a:rPr>
              <a:t>int main() {</a:t>
            </a:r>
          </a:p>
          <a:p>
            <a:pPr marL="914400" lvl="2" indent="0">
              <a:buNone/>
            </a:pPr>
            <a:r>
              <a:rPr lang="en-CA" sz="1300" dirty="0">
                <a:latin typeface="Consolas" panose="020B0609020204030204" pitchFamily="49" charset="0"/>
                <a:cs typeface="Consolas" panose="020B0609020204030204" pitchFamily="49" charset="0"/>
              </a:rPr>
              <a:t>    Messenger A</a:t>
            </a:r>
            <a:r>
              <a:rPr lang="en-CA" sz="1300" dirty="0" smtClean="0">
                <a:latin typeface="Consolas" panose="020B0609020204030204" pitchFamily="49" charset="0"/>
                <a:cs typeface="Consolas" panose="020B0609020204030204" pitchFamily="49" charset="0"/>
              </a:rPr>
              <a:t>{};   // 'A' has no partner at this point</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Messenger B{A}; </a:t>
            </a:r>
            <a:r>
              <a:rPr lang="en-CA" sz="1300" dirty="0" smtClean="0">
                <a:latin typeface="Consolas" panose="020B0609020204030204" pitchFamily="49" charset="0"/>
                <a:cs typeface="Consolas" panose="020B0609020204030204" pitchFamily="49" charset="0"/>
              </a:rPr>
              <a:t> // </a:t>
            </a:r>
            <a:r>
              <a:rPr lang="en-CA" sz="1300" dirty="0">
                <a:latin typeface="Consolas" panose="020B0609020204030204" pitchFamily="49" charset="0"/>
                <a:cs typeface="Consolas" panose="020B0609020204030204" pitchFamily="49" charset="0"/>
              </a:rPr>
              <a:t>'A' </a:t>
            </a:r>
            <a:r>
              <a:rPr lang="en-CA" sz="1300" dirty="0" smtClean="0">
                <a:latin typeface="Consolas" panose="020B0609020204030204" pitchFamily="49" charset="0"/>
                <a:cs typeface="Consolas" panose="020B0609020204030204" pitchFamily="49" charset="0"/>
              </a:rPr>
              <a:t>and </a:t>
            </a:r>
            <a:r>
              <a:rPr lang="en-CA" sz="1300" dirty="0" smtClean="0">
                <a:latin typeface="Consolas" panose="020B0609020204030204" pitchFamily="49" charset="0"/>
                <a:cs typeface="Consolas" panose="020B0609020204030204" pitchFamily="49" charset="0"/>
              </a:rPr>
              <a:t>'B' </a:t>
            </a:r>
            <a:r>
              <a:rPr lang="en-CA" sz="1300" dirty="0" smtClean="0">
                <a:latin typeface="Consolas" panose="020B0609020204030204" pitchFamily="49" charset="0"/>
                <a:cs typeface="Consolas" panose="020B0609020204030204" pitchFamily="49" charset="0"/>
              </a:rPr>
              <a:t>are now partnered up</a:t>
            </a:r>
            <a:endParaRPr lang="en-CA" sz="1300" dirty="0">
              <a:latin typeface="Consolas" panose="020B0609020204030204" pitchFamily="49" charset="0"/>
              <a:cs typeface="Consolas" panose="020B0609020204030204" pitchFamily="49" charset="0"/>
            </a:endParaRPr>
          </a:p>
          <a:p>
            <a:pPr marL="914400" lvl="2" indent="0">
              <a:buNone/>
            </a:pP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for ( int k{0}; k &lt; </a:t>
            </a:r>
            <a:r>
              <a:rPr lang="en-CA" sz="1300" dirty="0" smtClean="0">
                <a:latin typeface="Consolas" panose="020B0609020204030204" pitchFamily="49" charset="0"/>
                <a:cs typeface="Consolas" panose="020B0609020204030204" pitchFamily="49" charset="0"/>
              </a:rPr>
              <a:t>25; </a:t>
            </a:r>
            <a:r>
              <a:rPr lang="en-CA" sz="1300" dirty="0">
                <a:latin typeface="Consolas" panose="020B0609020204030204" pitchFamily="49" charset="0"/>
                <a:cs typeface="Consolas" panose="020B0609020204030204" pitchFamily="49" charset="0"/>
              </a:rPr>
              <a:t>++k ) {</a:t>
            </a:r>
          </a:p>
          <a:p>
            <a:pPr marL="914400" lvl="2" indent="0">
              <a:buNone/>
            </a:pPr>
            <a:r>
              <a:rPr lang="en-CA" sz="1300" dirty="0">
                <a:latin typeface="Consolas" panose="020B0609020204030204" pitchFamily="49" charset="0"/>
                <a:cs typeface="Consolas" panose="020B0609020204030204" pitchFamily="49" charset="0"/>
              </a:rPr>
              <a:t>        int msg{};</a:t>
            </a:r>
          </a:p>
          <a:p>
            <a:pPr marL="914400" lvl="2" indent="0">
              <a:buNone/>
            </a:pPr>
            <a:endParaRPr lang="en-CA" sz="1300" dirty="0">
              <a:latin typeface="Consolas" panose="020B0609020204030204" pitchFamily="49" charset="0"/>
              <a:cs typeface="Consolas" panose="020B0609020204030204" pitchFamily="49" charset="0"/>
            </a:endParaRPr>
          </a:p>
          <a:p>
            <a:pPr marL="914400" lvl="2" indent="0">
              <a:buNone/>
            </a:pPr>
            <a:r>
              <a:rPr lang="en-CA" sz="1300" dirty="0" smtClean="0">
                <a:latin typeface="Consolas" panose="020B0609020204030204" pitchFamily="49" charset="0"/>
                <a:cs typeface="Consolas" panose="020B0609020204030204" pitchFamily="49" charset="0"/>
              </a:rPr>
              <a:t>        int choice{rand() % 4};</a:t>
            </a:r>
          </a:p>
          <a:p>
            <a:pPr marL="914400" lvl="2" indent="0">
              <a:buNone/>
            </a:pPr>
            <a:endParaRPr lang="en-CA" sz="1300" dirty="0">
              <a:latin typeface="Consolas" panose="020B0609020204030204" pitchFamily="49" charset="0"/>
              <a:cs typeface="Consolas" panose="020B0609020204030204" pitchFamily="49" charset="0"/>
            </a:endParaRPr>
          </a:p>
          <a:p>
            <a:pPr marL="914400" lvl="2" indent="0">
              <a:buNone/>
            </a:pPr>
            <a:r>
              <a:rPr lang="en-CA" sz="1300" dirty="0" smtClean="0">
                <a:latin typeface="Consolas" panose="020B0609020204030204" pitchFamily="49" charset="0"/>
                <a:cs typeface="Consolas" panose="020B0609020204030204" pitchFamily="49" charset="0"/>
              </a:rPr>
              <a:t>        if ( choice == 0 ) </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"A </a:t>
            </a:r>
            <a:r>
              <a:rPr lang="en-CA" sz="1300" dirty="0" smtClean="0">
                <a:latin typeface="Consolas" panose="020B0609020204030204" pitchFamily="49" charset="0"/>
                <a:cs typeface="Consolas" panose="020B0609020204030204" pitchFamily="49" charset="0"/>
              </a:rPr>
              <a:t>sending" </a:t>
            </a:r>
            <a:r>
              <a:rPr lang="en-CA" sz="1300" dirty="0">
                <a:latin typeface="Consolas" panose="020B0609020204030204" pitchFamily="49" charset="0"/>
                <a:cs typeface="Consolas" panose="020B0609020204030204" pitchFamily="49" charset="0"/>
              </a:rPr>
              <a:t>&lt;&lt; k &lt;&lt;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if ( !</a:t>
            </a:r>
            <a:r>
              <a:rPr lang="en-CA" sz="1300" dirty="0" err="1">
                <a:latin typeface="Consolas" panose="020B0609020204030204" pitchFamily="49" charset="0"/>
                <a:cs typeface="Consolas" panose="020B0609020204030204" pitchFamily="49" charset="0"/>
              </a:rPr>
              <a:t>A.send</a:t>
            </a:r>
            <a:r>
              <a:rPr lang="en-CA" sz="1300" dirty="0">
                <a:latin typeface="Consolas" panose="020B0609020204030204" pitchFamily="49" charset="0"/>
                <a:cs typeface="Consolas" panose="020B0609020204030204" pitchFamily="49" charset="0"/>
              </a:rPr>
              <a:t>( k ) )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a:t>
            </a:r>
            <a:r>
              <a:rPr lang="en-CA" sz="1300" dirty="0" smtClean="0">
                <a:latin typeface="Consolas" panose="020B0609020204030204" pitchFamily="49" charset="0"/>
                <a:cs typeface="Consolas" panose="020B0609020204030204" pitchFamily="49" charset="0"/>
              </a:rPr>
              <a:t> message not sent..." </a:t>
            </a:r>
            <a:r>
              <a:rPr lang="en-CA" sz="1300" dirty="0">
                <a:latin typeface="Consolas" panose="020B0609020204030204" pitchFamily="49" charset="0"/>
                <a:cs typeface="Consolas" panose="020B0609020204030204" pitchFamily="49" charset="0"/>
              </a:rPr>
              <a:t>&lt;&lt;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 else if </a:t>
            </a:r>
            <a:r>
              <a:rPr lang="en-CA" sz="1300" dirty="0">
                <a:latin typeface="Consolas" panose="020B0609020204030204" pitchFamily="49" charset="0"/>
                <a:cs typeface="Consolas" panose="020B0609020204030204" pitchFamily="49" charset="0"/>
              </a:rPr>
              <a:t>( choice == </a:t>
            </a:r>
            <a:r>
              <a:rPr lang="en-CA" sz="1300" dirty="0" smtClean="0">
                <a:latin typeface="Consolas" panose="020B0609020204030204" pitchFamily="49" charset="0"/>
                <a:cs typeface="Consolas" panose="020B0609020204030204" pitchFamily="49" charset="0"/>
              </a:rPr>
              <a:t>1 )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"B </a:t>
            </a:r>
            <a:r>
              <a:rPr lang="en-CA" sz="1300" dirty="0" smtClean="0">
                <a:latin typeface="Consolas" panose="020B0609020204030204" pitchFamily="49" charset="0"/>
                <a:cs typeface="Consolas" panose="020B0609020204030204" pitchFamily="49" charset="0"/>
              </a:rPr>
              <a:t>sending" </a:t>
            </a:r>
            <a:r>
              <a:rPr lang="en-CA" sz="1300" dirty="0">
                <a:latin typeface="Consolas" panose="020B0609020204030204" pitchFamily="49" charset="0"/>
                <a:cs typeface="Consolas" panose="020B0609020204030204" pitchFamily="49" charset="0"/>
              </a:rPr>
              <a:t>&lt;&lt; k &lt;&lt;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if ( !</a:t>
            </a:r>
            <a:r>
              <a:rPr lang="en-CA" sz="1300" dirty="0" err="1">
                <a:latin typeface="Consolas" panose="020B0609020204030204" pitchFamily="49" charset="0"/>
                <a:cs typeface="Consolas" panose="020B0609020204030204" pitchFamily="49" charset="0"/>
              </a:rPr>
              <a:t>B.send</a:t>
            </a:r>
            <a:r>
              <a:rPr lang="en-CA" sz="1300" dirty="0">
                <a:latin typeface="Consolas" panose="020B0609020204030204" pitchFamily="49" charset="0"/>
                <a:cs typeface="Consolas" panose="020B0609020204030204" pitchFamily="49" charset="0"/>
              </a:rPr>
              <a:t>( k ) ) {</a:t>
            </a:r>
          </a:p>
          <a:p>
            <a:pPr marL="914400" lvl="2" indent="0">
              <a:buNone/>
            </a:pPr>
            <a:r>
              <a:rPr lang="en-CA" sz="1300" dirty="0">
                <a:latin typeface="Consolas" panose="020B0609020204030204" pitchFamily="49" charset="0"/>
                <a:cs typeface="Consolas" panose="020B0609020204030204" pitchFamily="49" charset="0"/>
              </a:rPr>
              <a:t>                    std::cout &lt;&lt; " -</a:t>
            </a:r>
            <a:r>
              <a:rPr lang="en-CA" sz="1300" dirty="0" smtClean="0">
                <a:latin typeface="Consolas" panose="020B0609020204030204" pitchFamily="49" charset="0"/>
                <a:cs typeface="Consolas" panose="020B0609020204030204" pitchFamily="49" charset="0"/>
              </a:rPr>
              <a:t> message not sent..." </a:t>
            </a:r>
            <a:r>
              <a:rPr lang="en-CA" sz="1300" dirty="0">
                <a:latin typeface="Consolas" panose="020B0609020204030204" pitchFamily="49" charset="0"/>
                <a:cs typeface="Consolas" panose="020B0609020204030204" pitchFamily="49" charset="0"/>
              </a:rPr>
              <a:t>&lt;&lt; std::endl;</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9563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914400" lvl="2" indent="0">
              <a:buNone/>
            </a:pPr>
            <a:r>
              <a:rPr lang="en-CA" sz="1300" dirty="0">
                <a:latin typeface="Consolas" panose="020B0609020204030204" pitchFamily="49" charset="0"/>
                <a:cs typeface="Consolas" panose="020B0609020204030204" pitchFamily="49" charset="0"/>
              </a:rPr>
              <a:t>        } else if ( choice == </a:t>
            </a:r>
            <a:r>
              <a:rPr lang="en-CA" sz="1300" dirty="0" smtClean="0">
                <a:latin typeface="Consolas" panose="020B0609020204030204" pitchFamily="49" charset="0"/>
                <a:cs typeface="Consolas" panose="020B0609020204030204" pitchFamily="49" charset="0"/>
              </a:rPr>
              <a:t>2 </a:t>
            </a:r>
            <a:r>
              <a:rPr lang="en-CA" sz="1300" dirty="0">
                <a:latin typeface="Consolas" panose="020B0609020204030204" pitchFamily="49" charset="0"/>
                <a:cs typeface="Consolas" panose="020B0609020204030204" pitchFamily="49" charset="0"/>
              </a:rPr>
              <a:t>) {</a:t>
            </a:r>
          </a:p>
          <a:p>
            <a:pPr marL="914400" lvl="2" indent="0">
              <a:buNone/>
            </a:pPr>
            <a:r>
              <a:rPr lang="en-CA" sz="1300" dirty="0" smtClean="0">
                <a:latin typeface="Consolas" panose="020B0609020204030204" pitchFamily="49" charset="0"/>
                <a:cs typeface="Consolas" panose="020B0609020204030204" pitchFamily="49" charset="0"/>
              </a:rPr>
              <a:t>            msg </a:t>
            </a:r>
            <a:r>
              <a:rPr lang="en-CA" sz="1300" dirty="0">
                <a:latin typeface="Consolas" panose="020B0609020204030204" pitchFamily="49" charset="0"/>
                <a:cs typeface="Consolas" panose="020B0609020204030204" pitchFamily="49" charset="0"/>
              </a:rPr>
              <a:t>= </a:t>
            </a:r>
            <a:r>
              <a:rPr lang="en-CA" sz="1300" dirty="0" err="1">
                <a:latin typeface="Consolas" panose="020B0609020204030204" pitchFamily="49" charset="0"/>
                <a:cs typeface="Consolas" panose="020B0609020204030204" pitchFamily="49" charset="0"/>
              </a:rPr>
              <a:t>A.receive</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if </a:t>
            </a:r>
            <a:r>
              <a:rPr lang="en-CA" sz="1300" dirty="0">
                <a:latin typeface="Consolas" panose="020B0609020204030204" pitchFamily="49" charset="0"/>
                <a:cs typeface="Consolas" panose="020B0609020204030204" pitchFamily="49" charset="0"/>
              </a:rPr>
              <a:t>( msg == -1 ) {</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 not received..." &lt;&lt; std::endl;</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else {</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 received " &lt;&lt; msg &lt;&lt; std::endl;</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 else {</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assert( choice == 3 );</a:t>
            </a:r>
          </a:p>
          <a:p>
            <a:pPr marL="914400" lvl="2" indent="0">
              <a:buNone/>
            </a:pPr>
            <a:endParaRPr lang="en-CA" sz="1300" dirty="0">
              <a:latin typeface="Consolas" panose="020B0609020204030204" pitchFamily="49" charset="0"/>
              <a:cs typeface="Consolas" panose="020B0609020204030204" pitchFamily="49" charset="0"/>
            </a:endParaRP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"B </a:t>
            </a:r>
            <a:r>
              <a:rPr lang="en-CA" sz="1300" dirty="0" smtClean="0">
                <a:latin typeface="Consolas" panose="020B0609020204030204" pitchFamily="49" charset="0"/>
                <a:cs typeface="Consolas" panose="020B0609020204030204" pitchFamily="49" charset="0"/>
              </a:rPr>
              <a:t>receiving:" </a:t>
            </a:r>
            <a:r>
              <a:rPr lang="en-CA" sz="1300" dirty="0">
                <a:latin typeface="Consolas" panose="020B0609020204030204" pitchFamily="49" charset="0"/>
                <a:cs typeface="Consolas" panose="020B0609020204030204" pitchFamily="49" charset="0"/>
              </a:rPr>
              <a:t>&lt;&lt;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msg = </a:t>
            </a:r>
            <a:r>
              <a:rPr lang="en-CA" sz="1300" dirty="0" err="1">
                <a:latin typeface="Consolas" panose="020B0609020204030204" pitchFamily="49" charset="0"/>
                <a:cs typeface="Consolas" panose="020B0609020204030204" pitchFamily="49" charset="0"/>
              </a:rPr>
              <a:t>B.receive</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if ( msg == -1 )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 not received..." &lt;&lt;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 else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 received " &lt;&lt; msg &lt;&lt;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a:t>
            </a:r>
          </a:p>
          <a:p>
            <a:pPr marL="914400" lvl="2" indent="0">
              <a:buNone/>
            </a:pPr>
            <a:r>
              <a:rPr lang="en-CA" sz="1300" dirty="0">
                <a:latin typeface="Consolas" panose="020B0609020204030204" pitchFamily="49" charset="0"/>
                <a:cs typeface="Consolas" panose="020B0609020204030204" pitchFamily="49" charset="0"/>
              </a:rPr>
              <a:t>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return 0;</a:t>
            </a:r>
          </a:p>
          <a:p>
            <a:pPr marL="914400" lvl="2" indent="0">
              <a:buNone/>
            </a:pPr>
            <a:r>
              <a:rPr lang="en-CA"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2947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a:xfrm>
            <a:off x="457200" y="1348234"/>
            <a:ext cx="3394720" cy="4525963"/>
          </a:xfrm>
        </p:spPr>
        <p:txBody>
          <a:bodyPr>
            <a:noAutofit/>
          </a:bodyPr>
          <a:lstStyle/>
          <a:p>
            <a:pPr marL="914400" lvl="2" indent="0">
              <a:buNone/>
            </a:pPr>
            <a:r>
              <a:rPr lang="en-CA" sz="1300" dirty="0" smtClean="0">
                <a:latin typeface="Consolas" panose="020B0609020204030204" pitchFamily="49" charset="0"/>
                <a:cs typeface="Consolas" panose="020B0609020204030204" pitchFamily="49" charset="0"/>
              </a:rPr>
              <a:t>B 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p>
          <a:p>
            <a:pPr marL="914400" lvl="2" indent="0">
              <a:buNone/>
            </a:pPr>
            <a:r>
              <a:rPr lang="en-CA" sz="1300" dirty="0">
                <a:latin typeface="Consolas" panose="020B0609020204030204" pitchFamily="49" charset="0"/>
                <a:cs typeface="Consolas" panose="020B0609020204030204" pitchFamily="49" charset="0"/>
              </a:rPr>
              <a:t>A </a:t>
            </a:r>
            <a:r>
              <a:rPr lang="en-CA" sz="1300" dirty="0" smtClean="0">
                <a:latin typeface="Consolas" panose="020B0609020204030204" pitchFamily="49" charset="0"/>
                <a:cs typeface="Consolas" panose="020B0609020204030204" pitchFamily="49" charset="0"/>
              </a:rPr>
              <a:t>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p>
          <a:p>
            <a:pPr marL="914400" lvl="2" indent="0">
              <a:buNone/>
            </a:pPr>
            <a:r>
              <a:rPr lang="en-CA" sz="1300" b="1" dirty="0">
                <a:solidFill>
                  <a:srgbClr val="FF0000"/>
                </a:solidFill>
                <a:latin typeface="Consolas" panose="020B0609020204030204" pitchFamily="49" charset="0"/>
                <a:cs typeface="Consolas" panose="020B0609020204030204" pitchFamily="49" charset="0"/>
              </a:rPr>
              <a:t>B sending 2</a:t>
            </a:r>
          </a:p>
          <a:p>
            <a:pPr marL="914400" lvl="2" indent="0">
              <a:buNone/>
            </a:pPr>
            <a:r>
              <a:rPr lang="en-CA" sz="1300" dirty="0">
                <a:latin typeface="Consolas" panose="020B0609020204030204" pitchFamily="49" charset="0"/>
                <a:cs typeface="Consolas" panose="020B0609020204030204" pitchFamily="49" charset="0"/>
              </a:rPr>
              <a:t>B </a:t>
            </a:r>
            <a:r>
              <a:rPr lang="en-CA" sz="1300" dirty="0" smtClean="0">
                <a:latin typeface="Consolas" panose="020B0609020204030204" pitchFamily="49" charset="0"/>
                <a:cs typeface="Consolas" panose="020B0609020204030204" pitchFamily="49" charset="0"/>
              </a:rPr>
              <a:t>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p>
          <a:p>
            <a:pPr marL="914400" lvl="2" indent="0">
              <a:buNone/>
            </a:pPr>
            <a:r>
              <a:rPr lang="en-CA" sz="1300" dirty="0">
                <a:latin typeface="Consolas" panose="020B0609020204030204" pitchFamily="49" charset="0"/>
                <a:cs typeface="Consolas" panose="020B0609020204030204" pitchFamily="49" charset="0"/>
              </a:rPr>
              <a:t>B sending 4</a:t>
            </a:r>
          </a:p>
          <a:p>
            <a:pPr marL="914400" lvl="2" indent="0">
              <a:buNone/>
            </a:pPr>
            <a:r>
              <a:rPr lang="en-CA" sz="1300" dirty="0">
                <a:latin typeface="Consolas" panose="020B0609020204030204" pitchFamily="49" charset="0"/>
                <a:cs typeface="Consolas" panose="020B0609020204030204" pitchFamily="49" charset="0"/>
              </a:rPr>
              <a:t> - </a:t>
            </a:r>
            <a:r>
              <a:rPr lang="en-CA" sz="1300" dirty="0" smtClean="0">
                <a:latin typeface="Consolas" panose="020B0609020204030204" pitchFamily="49" charset="0"/>
                <a:cs typeface="Consolas" panose="020B0609020204030204" pitchFamily="49" charset="0"/>
              </a:rPr>
              <a:t>message not sent...</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B </a:t>
            </a:r>
            <a:r>
              <a:rPr lang="en-CA" sz="1300" dirty="0" smtClean="0">
                <a:latin typeface="Consolas" panose="020B0609020204030204" pitchFamily="49" charset="0"/>
                <a:cs typeface="Consolas" panose="020B0609020204030204" pitchFamily="49" charset="0"/>
              </a:rPr>
              <a:t>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p>
          <a:p>
            <a:pPr marL="914400" lvl="2" indent="0">
              <a:buNone/>
            </a:pPr>
            <a:r>
              <a:rPr lang="en-CA" sz="1300" b="1" dirty="0">
                <a:solidFill>
                  <a:srgbClr val="FF0000"/>
                </a:solidFill>
                <a:latin typeface="Consolas" panose="020B0609020204030204" pitchFamily="49" charset="0"/>
                <a:cs typeface="Consolas" panose="020B0609020204030204" pitchFamily="49" charset="0"/>
              </a:rPr>
              <a:t>A </a:t>
            </a:r>
            <a:r>
              <a:rPr lang="en-CA" sz="1300" b="1" dirty="0" smtClean="0">
                <a:solidFill>
                  <a:srgbClr val="FF0000"/>
                </a:solidFill>
                <a:latin typeface="Consolas" panose="020B0609020204030204" pitchFamily="49" charset="0"/>
                <a:cs typeface="Consolas" panose="020B0609020204030204" pitchFamily="49" charset="0"/>
              </a:rPr>
              <a:t>receiving:</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 - received 2</a:t>
            </a:r>
          </a:p>
          <a:p>
            <a:pPr marL="914400" lvl="2" indent="0">
              <a:buNone/>
            </a:pPr>
            <a:r>
              <a:rPr lang="en-CA" sz="1300" b="1" dirty="0">
                <a:solidFill>
                  <a:srgbClr val="0070C0"/>
                </a:solidFill>
                <a:latin typeface="Consolas" panose="020B0609020204030204" pitchFamily="49" charset="0"/>
                <a:cs typeface="Consolas" panose="020B0609020204030204" pitchFamily="49" charset="0"/>
              </a:rPr>
              <a:t>A sending 7</a:t>
            </a:r>
          </a:p>
          <a:p>
            <a:pPr marL="914400" lvl="2" indent="0">
              <a:buNone/>
            </a:pPr>
            <a:r>
              <a:rPr lang="en-CA" sz="1300" b="1" dirty="0">
                <a:solidFill>
                  <a:srgbClr val="FF0000"/>
                </a:solidFill>
                <a:latin typeface="Consolas" panose="020B0609020204030204" pitchFamily="49" charset="0"/>
                <a:cs typeface="Consolas" panose="020B0609020204030204" pitchFamily="49" charset="0"/>
              </a:rPr>
              <a:t>B sending 8</a:t>
            </a:r>
          </a:p>
          <a:p>
            <a:pPr marL="914400" lvl="2" indent="0">
              <a:buNone/>
            </a:pPr>
            <a:r>
              <a:rPr lang="en-CA" sz="1300" dirty="0">
                <a:latin typeface="Consolas" panose="020B0609020204030204" pitchFamily="49" charset="0"/>
                <a:cs typeface="Consolas" panose="020B0609020204030204" pitchFamily="49" charset="0"/>
              </a:rPr>
              <a:t>B sending 9</a:t>
            </a:r>
          </a:p>
          <a:p>
            <a:pPr marL="914400" lvl="2" indent="0">
              <a:buNone/>
            </a:pPr>
            <a:r>
              <a:rPr lang="en-CA" sz="1300" dirty="0">
                <a:latin typeface="Consolas" panose="020B0609020204030204" pitchFamily="49" charset="0"/>
                <a:cs typeface="Consolas" panose="020B0609020204030204" pitchFamily="49" charset="0"/>
              </a:rPr>
              <a:t> - </a:t>
            </a:r>
            <a:r>
              <a:rPr lang="en-CA" sz="1300" dirty="0" smtClean="0">
                <a:latin typeface="Consolas" panose="020B0609020204030204" pitchFamily="49" charset="0"/>
                <a:cs typeface="Consolas" panose="020B0609020204030204" pitchFamily="49" charset="0"/>
              </a:rPr>
              <a:t>message not sent...</a:t>
            </a:r>
            <a:endParaRPr lang="en-CA" sz="1300" dirty="0">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A </a:t>
            </a:r>
            <a:r>
              <a:rPr lang="en-CA" sz="1300" b="1" dirty="0" smtClean="0">
                <a:solidFill>
                  <a:srgbClr val="FF0000"/>
                </a:solidFill>
                <a:latin typeface="Consolas" panose="020B0609020204030204" pitchFamily="49" charset="0"/>
                <a:cs typeface="Consolas" panose="020B0609020204030204" pitchFamily="49" charset="0"/>
              </a:rPr>
              <a:t>receiving:</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 - received 8</a:t>
            </a:r>
          </a:p>
          <a:p>
            <a:pPr marL="914400" lvl="2" indent="0">
              <a:buNone/>
            </a:pPr>
            <a:r>
              <a:rPr lang="en-CA" sz="1300" b="1" dirty="0">
                <a:solidFill>
                  <a:srgbClr val="0070C0"/>
                </a:solidFill>
                <a:latin typeface="Consolas" panose="020B0609020204030204" pitchFamily="49" charset="0"/>
                <a:cs typeface="Consolas" panose="020B0609020204030204" pitchFamily="49" charset="0"/>
              </a:rPr>
              <a:t>B </a:t>
            </a:r>
            <a:r>
              <a:rPr lang="en-CA" sz="1300" b="1" dirty="0" smtClean="0">
                <a:solidFill>
                  <a:srgbClr val="0070C0"/>
                </a:solidFill>
                <a:latin typeface="Consolas" panose="020B0609020204030204" pitchFamily="49" charset="0"/>
                <a:cs typeface="Consolas" panose="020B0609020204030204" pitchFamily="49" charset="0"/>
              </a:rPr>
              <a:t>receiving:</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 - received </a:t>
            </a:r>
            <a:r>
              <a:rPr lang="en-CA" sz="1300" b="1" dirty="0" smtClean="0">
                <a:solidFill>
                  <a:srgbClr val="0070C0"/>
                </a:solidFill>
                <a:latin typeface="Consolas" panose="020B0609020204030204" pitchFamily="49" charset="0"/>
                <a:cs typeface="Consolas" panose="020B0609020204030204" pitchFamily="49" charset="0"/>
              </a:rPr>
              <a:t>7</a:t>
            </a:r>
          </a:p>
          <a:p>
            <a:pPr marL="914400" lvl="2" indent="0">
              <a:buNone/>
            </a:pPr>
            <a:r>
              <a:rPr lang="en-CA" sz="1300" dirty="0">
                <a:latin typeface="Consolas" panose="020B0609020204030204" pitchFamily="49" charset="0"/>
                <a:cs typeface="Consolas" panose="020B0609020204030204" pitchFamily="49" charset="0"/>
              </a:rPr>
              <a:t>A </a:t>
            </a:r>
            <a:r>
              <a:rPr lang="en-CA" sz="1300" dirty="0" smtClean="0">
                <a:latin typeface="Consolas" panose="020B0609020204030204" pitchFamily="49" charset="0"/>
                <a:cs typeface="Consolas" panose="020B0609020204030204" pitchFamily="49" charset="0"/>
              </a:rPr>
              <a:t>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r>
              <a:rPr lang="en-CA" sz="1300" dirty="0" smtClean="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p:txBody>
      </p:sp>
      <p:sp>
        <p:nvSpPr>
          <p:cNvPr id="4" name="Content Placeholder 2"/>
          <p:cNvSpPr txBox="1">
            <a:spLocks/>
          </p:cNvSpPr>
          <p:nvPr/>
        </p:nvSpPr>
        <p:spPr bwMode="auto">
          <a:xfrm>
            <a:off x="4489648" y="1340768"/>
            <a:ext cx="339472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Font typeface="Arial" charset="0"/>
              <a:buNone/>
            </a:pPr>
            <a:r>
              <a:rPr lang="en-CA" sz="1300" dirty="0" smtClean="0">
                <a:latin typeface="Consolas" panose="020B0609020204030204" pitchFamily="49" charset="0"/>
                <a:cs typeface="Consolas" panose="020B0609020204030204" pitchFamily="49" charset="0"/>
              </a:rPr>
              <a:t>B receiving:</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not received...</a:t>
            </a:r>
          </a:p>
          <a:p>
            <a:pPr marL="914400" lvl="2" indent="0">
              <a:buFont typeface="Arial" charset="0"/>
              <a:buNone/>
            </a:pPr>
            <a:r>
              <a:rPr lang="en-CA" sz="1300" dirty="0" smtClean="0">
                <a:latin typeface="Consolas" panose="020B0609020204030204" pitchFamily="49" charset="0"/>
                <a:cs typeface="Consolas" panose="020B0609020204030204" pitchFamily="49" charset="0"/>
              </a:rPr>
              <a:t>B receiving:</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not received...</a:t>
            </a:r>
          </a:p>
          <a:p>
            <a:pPr marL="914400" lvl="2" indent="0">
              <a:buFont typeface="Arial" charset="0"/>
              <a:buNone/>
            </a:pPr>
            <a:r>
              <a:rPr lang="en-CA" sz="1300" dirty="0" smtClean="0">
                <a:latin typeface="Consolas" panose="020B0609020204030204" pitchFamily="49" charset="0"/>
                <a:cs typeface="Consolas" panose="020B0609020204030204" pitchFamily="49" charset="0"/>
              </a:rPr>
              <a:t>A receiving:</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not received...</a:t>
            </a:r>
          </a:p>
          <a:p>
            <a:pPr marL="914400" lvl="2" indent="0">
              <a:buFont typeface="Arial" charset="0"/>
              <a:buNone/>
            </a:pPr>
            <a:r>
              <a:rPr lang="en-CA" sz="1300" b="1" dirty="0" smtClean="0">
                <a:solidFill>
                  <a:srgbClr val="0070C0"/>
                </a:solidFill>
                <a:latin typeface="Consolas" panose="020B0609020204030204" pitchFamily="49" charset="0"/>
                <a:cs typeface="Consolas" panose="020B0609020204030204" pitchFamily="49" charset="0"/>
              </a:rPr>
              <a:t>A sending 16</a:t>
            </a:r>
          </a:p>
          <a:p>
            <a:pPr marL="914400" lvl="2" indent="0">
              <a:buFont typeface="Arial" charset="0"/>
              <a:buNone/>
            </a:pPr>
            <a:r>
              <a:rPr lang="en-CA" sz="1300" dirty="0" smtClean="0">
                <a:latin typeface="Consolas" panose="020B0609020204030204" pitchFamily="49" charset="0"/>
                <a:cs typeface="Consolas" panose="020B0609020204030204" pitchFamily="49" charset="0"/>
              </a:rPr>
              <a:t>A receiving:</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not received...</a:t>
            </a:r>
          </a:p>
          <a:p>
            <a:pPr marL="914400" lvl="2" indent="0">
              <a:buFont typeface="Arial" charset="0"/>
              <a:buNone/>
            </a:pPr>
            <a:r>
              <a:rPr lang="en-CA" sz="1300" dirty="0" smtClean="0">
                <a:latin typeface="Consolas" panose="020B0609020204030204" pitchFamily="49" charset="0"/>
                <a:cs typeface="Consolas" panose="020B0609020204030204" pitchFamily="49" charset="0"/>
              </a:rPr>
              <a:t>A sending 18</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message not sent...</a:t>
            </a:r>
          </a:p>
          <a:p>
            <a:pPr marL="914400" lvl="2" indent="0">
              <a:buFont typeface="Arial" charset="0"/>
              <a:buNone/>
            </a:pPr>
            <a:r>
              <a:rPr lang="en-CA" sz="1300" dirty="0" smtClean="0">
                <a:latin typeface="Consolas" panose="020B0609020204030204" pitchFamily="49" charset="0"/>
                <a:cs typeface="Consolas" panose="020B0609020204030204" pitchFamily="49" charset="0"/>
              </a:rPr>
              <a:t>A sending 19</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message not sent...</a:t>
            </a:r>
          </a:p>
          <a:p>
            <a:pPr marL="914400" lvl="2" indent="0">
              <a:buNone/>
            </a:pPr>
            <a:r>
              <a:rPr lang="en-CA" sz="1300" b="1" dirty="0">
                <a:solidFill>
                  <a:srgbClr val="0070C0"/>
                </a:solidFill>
                <a:latin typeface="Consolas" panose="020B0609020204030204" pitchFamily="49" charset="0"/>
                <a:cs typeface="Consolas" panose="020B0609020204030204" pitchFamily="49" charset="0"/>
              </a:rPr>
              <a:t>B </a:t>
            </a:r>
            <a:r>
              <a:rPr lang="en-CA" sz="1300" b="1" dirty="0" smtClean="0">
                <a:solidFill>
                  <a:srgbClr val="0070C0"/>
                </a:solidFill>
                <a:latin typeface="Consolas" panose="020B0609020204030204" pitchFamily="49" charset="0"/>
                <a:cs typeface="Consolas" panose="020B0609020204030204" pitchFamily="49" charset="0"/>
              </a:rPr>
              <a:t>receiving:</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 - received 16</a:t>
            </a:r>
          </a:p>
          <a:p>
            <a:pPr marL="914400" lvl="2" indent="0">
              <a:buNone/>
            </a:pPr>
            <a:r>
              <a:rPr lang="en-CA" sz="1300" b="1" dirty="0">
                <a:solidFill>
                  <a:srgbClr val="0070C0"/>
                </a:solidFill>
                <a:latin typeface="Consolas" panose="020B0609020204030204" pitchFamily="49" charset="0"/>
                <a:cs typeface="Consolas" panose="020B0609020204030204" pitchFamily="49" charset="0"/>
              </a:rPr>
              <a:t>A sending 21</a:t>
            </a:r>
          </a:p>
          <a:p>
            <a:pPr marL="914400" lvl="2" indent="0">
              <a:buNone/>
            </a:pPr>
            <a:r>
              <a:rPr lang="en-CA" sz="1300" b="1" dirty="0">
                <a:solidFill>
                  <a:srgbClr val="0070C0"/>
                </a:solidFill>
                <a:latin typeface="Consolas" panose="020B0609020204030204" pitchFamily="49" charset="0"/>
                <a:cs typeface="Consolas" panose="020B0609020204030204" pitchFamily="49" charset="0"/>
              </a:rPr>
              <a:t>B </a:t>
            </a:r>
            <a:r>
              <a:rPr lang="en-CA" sz="1300" b="1" dirty="0" smtClean="0">
                <a:solidFill>
                  <a:srgbClr val="0070C0"/>
                </a:solidFill>
                <a:latin typeface="Consolas" panose="020B0609020204030204" pitchFamily="49" charset="0"/>
                <a:cs typeface="Consolas" panose="020B0609020204030204" pitchFamily="49" charset="0"/>
              </a:rPr>
              <a:t>receiving:</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 - received 21</a:t>
            </a:r>
          </a:p>
          <a:p>
            <a:pPr marL="914400" lvl="2" indent="0">
              <a:buNone/>
            </a:pPr>
            <a:r>
              <a:rPr lang="en-CA" sz="1300" b="1" dirty="0">
                <a:solidFill>
                  <a:srgbClr val="FF0000"/>
                </a:solidFill>
                <a:latin typeface="Consolas" panose="020B0609020204030204" pitchFamily="49" charset="0"/>
                <a:cs typeface="Consolas" panose="020B0609020204030204" pitchFamily="49" charset="0"/>
              </a:rPr>
              <a:t>B sending 23</a:t>
            </a:r>
          </a:p>
          <a:p>
            <a:pPr marL="914400" lvl="2" indent="0">
              <a:buNone/>
            </a:pPr>
            <a:r>
              <a:rPr lang="en-CA" sz="1300" b="1" dirty="0">
                <a:solidFill>
                  <a:srgbClr val="FF0000"/>
                </a:solidFill>
                <a:latin typeface="Consolas" panose="020B0609020204030204" pitchFamily="49" charset="0"/>
                <a:cs typeface="Consolas" panose="020B0609020204030204" pitchFamily="49" charset="0"/>
              </a:rPr>
              <a:t>A </a:t>
            </a:r>
            <a:r>
              <a:rPr lang="en-CA" sz="1300" b="1" dirty="0" smtClean="0">
                <a:solidFill>
                  <a:srgbClr val="FF0000"/>
                </a:solidFill>
                <a:latin typeface="Consolas" panose="020B0609020204030204" pitchFamily="49" charset="0"/>
                <a:cs typeface="Consolas" panose="020B0609020204030204" pitchFamily="49" charset="0"/>
              </a:rPr>
              <a:t>receiving:</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 - received 23</a:t>
            </a:r>
          </a:p>
          <a:p>
            <a:pPr marL="914400" lvl="2" indent="0">
              <a:buFont typeface="Arial" charset="0"/>
              <a:buNone/>
            </a:pPr>
            <a:endParaRPr lang="en-CA" sz="1300"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820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a:t>
            </a:r>
            <a:endParaRPr lang="en-CA" dirty="0"/>
          </a:p>
        </p:txBody>
      </p:sp>
      <p:sp>
        <p:nvSpPr>
          <p:cNvPr id="3" name="Content Placeholder 2"/>
          <p:cNvSpPr>
            <a:spLocks noGrp="1"/>
          </p:cNvSpPr>
          <p:nvPr>
            <p:ph idx="1"/>
          </p:nvPr>
        </p:nvSpPr>
        <p:spPr/>
        <p:txBody>
          <a:bodyPr/>
          <a:lstStyle/>
          <a:p>
            <a:r>
              <a:rPr lang="en-CA" dirty="0" smtClean="0"/>
              <a:t>Does this class require a destructor? If so, what should it do? Why?</a:t>
            </a:r>
          </a:p>
          <a:p>
            <a:pPr marL="914400" lvl="2" indent="0">
              <a:buNone/>
            </a:pPr>
            <a:r>
              <a:rPr lang="en-CA" sz="1600" dirty="0" smtClean="0">
                <a:latin typeface="Consolas" panose="020B0609020204030204" pitchFamily="49" charset="0"/>
                <a:cs typeface="Consolas" panose="020B0609020204030204" pitchFamily="49" charset="0"/>
              </a:rPr>
              <a:t>class Messenger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public:</a:t>
            </a:r>
          </a:p>
          <a:p>
            <a:pPr marL="914400" lvl="2" indent="0">
              <a:buNone/>
            </a:pPr>
            <a:r>
              <a:rPr lang="en-CA" sz="1600" dirty="0" smtClean="0">
                <a:latin typeface="Consolas" panose="020B0609020204030204" pitchFamily="49" charset="0"/>
                <a:cs typeface="Consolas" panose="020B0609020204030204" pitchFamily="49" charset="0"/>
              </a:rPr>
              <a:t>        Messenger();</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Messenger( Messenger &amp;partner );</a:t>
            </a:r>
          </a:p>
          <a:p>
            <a:pPr marL="914400" lvl="2" indent="0">
              <a:buNone/>
            </a:pPr>
            <a:r>
              <a:rPr lang="en-CA" sz="1600" dirty="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~Messenger</a:t>
            </a:r>
            <a:r>
              <a:rPr lang="en-CA" sz="1600" b="1" dirty="0">
                <a:solidFill>
                  <a:srgbClr val="FF0000"/>
                </a:solidFill>
                <a:latin typeface="Consolas" panose="020B0609020204030204" pitchFamily="49" charset="0"/>
                <a:cs typeface="Consolas" panose="020B0609020204030204" pitchFamily="49" charset="0"/>
              </a:rPr>
              <a:t>();</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        bool send( int msg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receive();</a:t>
            </a:r>
          </a:p>
          <a:p>
            <a:pPr marL="914400" lvl="2" indent="0">
              <a:buNone/>
            </a:pPr>
            <a:endParaRPr lang="en-CA" sz="1600" dirty="0" smtClean="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    private: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Messenger *</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message;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bool received;</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8201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See how to access the address of an object</a:t>
            </a:r>
            <a:endParaRPr lang="en-CA" dirty="0" smtClean="0">
              <a:latin typeface="Consolas" panose="020B0609020204030204" pitchFamily="49" charset="0"/>
              <a:cs typeface="Consolas" panose="020B0609020204030204" pitchFamily="49" charset="0"/>
            </a:endParaRPr>
          </a:p>
          <a:p>
            <a:pPr lvl="1"/>
            <a:r>
              <a:rPr lang="en-CA" dirty="0" smtClean="0"/>
              <a:t>Look at where </a:t>
            </a:r>
            <a:r>
              <a:rPr lang="en-CA" dirty="0" smtClean="0">
                <a:latin typeface="Consolas" panose="020B0609020204030204" pitchFamily="49" charset="0"/>
                <a:cs typeface="Consolas" panose="020B0609020204030204" pitchFamily="49" charset="0"/>
              </a:rPr>
              <a:t>this</a:t>
            </a:r>
            <a:r>
              <a:rPr lang="en-CA" dirty="0" smtClean="0"/>
              <a:t> is used</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that each time you call a member function, </a:t>
            </a:r>
            <a:r>
              <a:rPr lang="en-CA" dirty="0" smtClean="0">
                <a:latin typeface="Consolas" panose="020B0609020204030204" pitchFamily="49" charset="0"/>
                <a:cs typeface="Consolas" panose="020B0609020204030204" pitchFamily="49" charset="0"/>
              </a:rPr>
              <a:t>this</a:t>
            </a:r>
            <a:r>
              <a:rPr lang="en-CA" dirty="0" smtClean="0"/>
              <a:t> is assigned the address of the object on which it was called</a:t>
            </a:r>
            <a:endParaRPr lang="en-CA" dirty="0"/>
          </a:p>
          <a:p>
            <a:pPr lvl="1"/>
            <a:r>
              <a:rPr lang="en-CA" dirty="0" smtClean="0"/>
              <a:t>Understand that the declaration is </a:t>
            </a:r>
            <a:r>
              <a:rPr lang="en-CA" dirty="0" smtClean="0">
                <a:latin typeface="Consolas" panose="020B0609020204030204" pitchFamily="49" charset="0"/>
                <a:cs typeface="Consolas" panose="020B0609020204030204" pitchFamily="49" charset="0"/>
              </a:rPr>
              <a:t>Class_name *const this</a:t>
            </a:r>
          </a:p>
          <a:p>
            <a:pPr lvl="1"/>
            <a:r>
              <a:rPr lang="en-CA" dirty="0" smtClean="0"/>
              <a:t>Understand some applications:</a:t>
            </a:r>
          </a:p>
          <a:p>
            <a:pPr lvl="2"/>
            <a:r>
              <a:rPr lang="en-CA" dirty="0" smtClean="0"/>
              <a:t>If a local variable has the same name as a member variable</a:t>
            </a:r>
          </a:p>
          <a:p>
            <a:pPr lvl="2"/>
            <a:r>
              <a:rPr lang="en-CA" dirty="0" smtClean="0"/>
              <a:t>If you need a unique hash value</a:t>
            </a:r>
          </a:p>
          <a:p>
            <a:pPr lvl="2"/>
            <a:r>
              <a:rPr lang="en-CA" dirty="0" smtClean="0"/>
              <a:t>When you must store your address in the member variable of another object</a:t>
            </a:r>
          </a:p>
          <a:p>
            <a:pPr lvl="1"/>
            <a:r>
              <a:rPr lang="en-CA" dirty="0" smtClean="0"/>
              <a:t>Have seen an application for two objects communicating</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We can always access the address of a variable by taking its address:</a:t>
            </a:r>
          </a:p>
          <a:p>
            <a:pPr marL="800100" lvl="2" indent="0">
              <a:buNone/>
            </a:pPr>
            <a:r>
              <a:rPr lang="en-CA" sz="1300" dirty="0">
                <a:latin typeface="Consolas" panose="020B0609020204030204" pitchFamily="49" charset="0"/>
                <a:cs typeface="Consolas" panose="020B0609020204030204" pitchFamily="49" charset="0"/>
              </a:rPr>
              <a:t>#include &lt;iostream&gt;</a:t>
            </a:r>
          </a:p>
          <a:p>
            <a:pPr marL="800100" lvl="2" indent="0">
              <a:buNone/>
            </a:pPr>
            <a:endParaRPr lang="en-CA" sz="1300" dirty="0">
              <a:latin typeface="Consolas" panose="020B0609020204030204" pitchFamily="49" charset="0"/>
              <a:cs typeface="Consolas" panose="020B0609020204030204" pitchFamily="49" charset="0"/>
            </a:endParaRPr>
          </a:p>
          <a:p>
            <a:pPr marL="800100" lvl="2" indent="0">
              <a:buNone/>
            </a:pPr>
            <a:r>
              <a:rPr lang="en-CA" sz="1300" dirty="0">
                <a:latin typeface="Consolas" panose="020B0609020204030204" pitchFamily="49" charset="0"/>
                <a:cs typeface="Consolas" panose="020B0609020204030204" pitchFamily="49" charset="0"/>
              </a:rPr>
              <a:t>int main();</a:t>
            </a:r>
          </a:p>
          <a:p>
            <a:pPr marL="800100" lvl="2" indent="0">
              <a:buNone/>
            </a:pPr>
            <a:r>
              <a:rPr lang="en-CA" sz="1300" dirty="0">
                <a:latin typeface="Consolas" panose="020B0609020204030204" pitchFamily="49" charset="0"/>
                <a:cs typeface="Consolas" panose="020B0609020204030204" pitchFamily="49" charset="0"/>
              </a:rPr>
              <a:t>void </a:t>
            </a:r>
            <a:r>
              <a:rPr lang="en-CA" sz="1300" dirty="0" err="1">
                <a:latin typeface="Consolas" panose="020B0609020204030204" pitchFamily="49" charset="0"/>
                <a:cs typeface="Consolas" panose="020B0609020204030204" pitchFamily="49" charset="0"/>
              </a:rPr>
              <a:t>print_value</a:t>
            </a:r>
            <a:r>
              <a:rPr lang="en-CA" sz="1300" dirty="0">
                <a:latin typeface="Consolas" panose="020B0609020204030204" pitchFamily="49" charset="0"/>
                <a:cs typeface="Consolas" panose="020B0609020204030204" pitchFamily="49" charset="0"/>
              </a:rPr>
              <a:t>( int n );       // pass by value</a:t>
            </a:r>
          </a:p>
          <a:p>
            <a:pPr marL="800100" lvl="2" indent="0">
              <a:buNone/>
            </a:pPr>
            <a:r>
              <a:rPr lang="en-CA" sz="1300" dirty="0">
                <a:latin typeface="Consolas" panose="020B0609020204030204" pitchFamily="49" charset="0"/>
                <a:cs typeface="Consolas" panose="020B0609020204030204" pitchFamily="49" charset="0"/>
              </a:rPr>
              <a:t>void </a:t>
            </a:r>
            <a:r>
              <a:rPr lang="en-CA" sz="1300" dirty="0" err="1">
                <a:latin typeface="Consolas" panose="020B0609020204030204" pitchFamily="49" charset="0"/>
                <a:cs typeface="Consolas" panose="020B0609020204030204" pitchFamily="49" charset="0"/>
              </a:rPr>
              <a:t>print_reference</a:t>
            </a:r>
            <a:r>
              <a:rPr lang="en-CA" sz="1300" dirty="0">
                <a:latin typeface="Consolas" panose="020B0609020204030204" pitchFamily="49" charset="0"/>
                <a:cs typeface="Consolas" panose="020B0609020204030204" pitchFamily="49" charset="0"/>
              </a:rPr>
              <a:t>( int &amp;n );  // pass by reference</a:t>
            </a:r>
          </a:p>
          <a:p>
            <a:pPr marL="800100" lvl="2" indent="0">
              <a:buNone/>
            </a:pPr>
            <a:endParaRPr lang="en-CA" sz="1300" dirty="0">
              <a:latin typeface="Consolas" panose="020B0609020204030204" pitchFamily="49" charset="0"/>
              <a:cs typeface="Consolas" panose="020B0609020204030204" pitchFamily="49" charset="0"/>
            </a:endParaRPr>
          </a:p>
          <a:p>
            <a:pPr marL="800100" lvl="2" indent="0">
              <a:buNone/>
            </a:pPr>
            <a:r>
              <a:rPr lang="en-CA" sz="1300" dirty="0">
                <a:latin typeface="Consolas" panose="020B0609020204030204" pitchFamily="49" charset="0"/>
                <a:cs typeface="Consolas" panose="020B0609020204030204" pitchFamily="49" charset="0"/>
              </a:rPr>
              <a:t>int main() {</a:t>
            </a:r>
          </a:p>
          <a:p>
            <a:pPr marL="800100" lvl="2" indent="0">
              <a:buNone/>
            </a:pPr>
            <a:r>
              <a:rPr lang="en-CA" sz="1300" dirty="0">
                <a:latin typeface="Consolas" panose="020B0609020204030204" pitchFamily="49" charset="0"/>
                <a:cs typeface="Consolas" panose="020B0609020204030204" pitchFamily="49" charset="0"/>
              </a:rPr>
              <a:t>    int n;</a:t>
            </a:r>
          </a:p>
          <a:p>
            <a:pPr marL="800100" lvl="2" indent="0">
              <a:buNone/>
            </a:pPr>
            <a:r>
              <a:rPr lang="en-CA" sz="1300" dirty="0">
                <a:latin typeface="Consolas" panose="020B0609020204030204" pitchFamily="49" charset="0"/>
                <a:cs typeface="Consolas" panose="020B0609020204030204" pitchFamily="49" charset="0"/>
              </a:rPr>
              <a:t>    std::cout &lt;&lt; &amp;n &lt;&lt; std::endl;</a:t>
            </a:r>
          </a:p>
          <a:p>
            <a:pPr marL="800100" lvl="2" indent="0">
              <a:buNone/>
            </a:pPr>
            <a:r>
              <a:rPr lang="en-CA" sz="1300" dirty="0">
                <a:latin typeface="Consolas" panose="020B0609020204030204" pitchFamily="49" charset="0"/>
                <a:cs typeface="Consolas" panose="020B0609020204030204" pitchFamily="49" charset="0"/>
              </a:rPr>
              <a:t>    </a:t>
            </a:r>
            <a:r>
              <a:rPr lang="en-CA" sz="1300" dirty="0" err="1">
                <a:latin typeface="Consolas" panose="020B0609020204030204" pitchFamily="49" charset="0"/>
                <a:cs typeface="Consolas" panose="020B0609020204030204" pitchFamily="49" charset="0"/>
              </a:rPr>
              <a:t>print_reference</a:t>
            </a:r>
            <a:r>
              <a:rPr lang="en-CA" sz="1300" dirty="0">
                <a:latin typeface="Consolas" panose="020B0609020204030204" pitchFamily="49" charset="0"/>
                <a:cs typeface="Consolas" panose="020B0609020204030204" pitchFamily="49" charset="0"/>
              </a:rPr>
              <a:t>( n );</a:t>
            </a:r>
          </a:p>
          <a:p>
            <a:pPr marL="800100" lvl="2" indent="0">
              <a:buNone/>
            </a:pPr>
            <a:r>
              <a:rPr lang="en-CA" sz="1300" dirty="0">
                <a:latin typeface="Consolas" panose="020B0609020204030204" pitchFamily="49" charset="0"/>
                <a:cs typeface="Consolas" panose="020B0609020204030204" pitchFamily="49" charset="0"/>
              </a:rPr>
              <a:t>    </a:t>
            </a:r>
            <a:r>
              <a:rPr lang="en-CA" sz="1300" dirty="0" err="1">
                <a:latin typeface="Consolas" panose="020B0609020204030204" pitchFamily="49" charset="0"/>
                <a:cs typeface="Consolas" panose="020B0609020204030204" pitchFamily="49" charset="0"/>
              </a:rPr>
              <a:t>print_value</a:t>
            </a:r>
            <a:r>
              <a:rPr lang="en-CA" sz="1300" dirty="0">
                <a:latin typeface="Consolas" panose="020B0609020204030204" pitchFamily="49" charset="0"/>
                <a:cs typeface="Consolas" panose="020B0609020204030204" pitchFamily="49" charset="0"/>
              </a:rPr>
              <a:t>( n );</a:t>
            </a:r>
          </a:p>
          <a:p>
            <a:pPr marL="800100" lvl="2" indent="0">
              <a:buNone/>
            </a:pPr>
            <a:r>
              <a:rPr lang="en-CA" sz="1300" dirty="0">
                <a:latin typeface="Consolas" panose="020B0609020204030204" pitchFamily="49" charset="0"/>
                <a:cs typeface="Consolas" panose="020B0609020204030204" pitchFamily="49" charset="0"/>
              </a:rPr>
              <a:t>}</a:t>
            </a:r>
          </a:p>
          <a:p>
            <a:pPr marL="800100" lvl="2" indent="0">
              <a:buNone/>
            </a:pPr>
            <a:endParaRPr lang="en-CA" sz="1300" dirty="0">
              <a:latin typeface="Consolas" panose="020B0609020204030204" pitchFamily="49" charset="0"/>
              <a:cs typeface="Consolas" panose="020B0609020204030204" pitchFamily="49" charset="0"/>
            </a:endParaRPr>
          </a:p>
          <a:p>
            <a:pPr marL="800100" lvl="2" indent="0">
              <a:buNone/>
            </a:pPr>
            <a:r>
              <a:rPr lang="en-CA" sz="1300" dirty="0">
                <a:latin typeface="Consolas" panose="020B0609020204030204" pitchFamily="49" charset="0"/>
                <a:cs typeface="Consolas" panose="020B0609020204030204" pitchFamily="49" charset="0"/>
              </a:rPr>
              <a:t>void </a:t>
            </a:r>
            <a:r>
              <a:rPr lang="en-CA" sz="1300" dirty="0" err="1">
                <a:latin typeface="Consolas" panose="020B0609020204030204" pitchFamily="49" charset="0"/>
                <a:cs typeface="Consolas" panose="020B0609020204030204" pitchFamily="49" charset="0"/>
              </a:rPr>
              <a:t>print_reference</a:t>
            </a:r>
            <a:r>
              <a:rPr lang="en-CA" sz="1300" dirty="0">
                <a:latin typeface="Consolas" panose="020B0609020204030204" pitchFamily="49" charset="0"/>
                <a:cs typeface="Consolas" panose="020B0609020204030204" pitchFamily="49" charset="0"/>
              </a:rPr>
              <a:t>( int &amp;n ) {</a:t>
            </a:r>
          </a:p>
          <a:p>
            <a:pPr marL="800100" lvl="2" indent="0">
              <a:buNone/>
            </a:pPr>
            <a:r>
              <a:rPr lang="en-CA" sz="1300" dirty="0">
                <a:latin typeface="Consolas" panose="020B0609020204030204" pitchFamily="49" charset="0"/>
                <a:cs typeface="Consolas" panose="020B0609020204030204" pitchFamily="49" charset="0"/>
              </a:rPr>
              <a:t>    std::cout &lt;&lt; &amp;n &lt;&lt; std::endl;</a:t>
            </a:r>
          </a:p>
          <a:p>
            <a:pPr marL="800100" lvl="2" indent="0">
              <a:buNone/>
            </a:pPr>
            <a:r>
              <a:rPr lang="en-CA" sz="1300" dirty="0">
                <a:latin typeface="Consolas" panose="020B0609020204030204" pitchFamily="49" charset="0"/>
                <a:cs typeface="Consolas" panose="020B0609020204030204" pitchFamily="49" charset="0"/>
              </a:rPr>
              <a:t>}</a:t>
            </a:r>
          </a:p>
          <a:p>
            <a:pPr marL="800100" lvl="2" indent="0">
              <a:buNone/>
            </a:pPr>
            <a:endParaRPr lang="en-CA" sz="1300" dirty="0">
              <a:latin typeface="Consolas" panose="020B0609020204030204" pitchFamily="49" charset="0"/>
              <a:cs typeface="Consolas" panose="020B0609020204030204" pitchFamily="49" charset="0"/>
            </a:endParaRPr>
          </a:p>
          <a:p>
            <a:pPr marL="800100" lvl="2" indent="0">
              <a:buNone/>
            </a:pPr>
            <a:r>
              <a:rPr lang="en-CA" sz="1300" dirty="0">
                <a:latin typeface="Consolas" panose="020B0609020204030204" pitchFamily="49" charset="0"/>
                <a:cs typeface="Consolas" panose="020B0609020204030204" pitchFamily="49" charset="0"/>
              </a:rPr>
              <a:t>void </a:t>
            </a:r>
            <a:r>
              <a:rPr lang="en-CA" sz="1300" dirty="0" err="1">
                <a:latin typeface="Consolas" panose="020B0609020204030204" pitchFamily="49" charset="0"/>
                <a:cs typeface="Consolas" panose="020B0609020204030204" pitchFamily="49" charset="0"/>
              </a:rPr>
              <a:t>print_value</a:t>
            </a:r>
            <a:r>
              <a:rPr lang="en-CA" sz="1300" dirty="0">
                <a:latin typeface="Consolas" panose="020B0609020204030204" pitchFamily="49" charset="0"/>
                <a:cs typeface="Consolas" panose="020B0609020204030204" pitchFamily="49" charset="0"/>
              </a:rPr>
              <a:t>( int n ) { </a:t>
            </a:r>
          </a:p>
          <a:p>
            <a:pPr marL="800100" lvl="2" indent="0">
              <a:buNone/>
            </a:pPr>
            <a:r>
              <a:rPr lang="en-CA" sz="1300" dirty="0">
                <a:latin typeface="Consolas" panose="020B0609020204030204" pitchFamily="49" charset="0"/>
                <a:cs typeface="Consolas" panose="020B0609020204030204" pitchFamily="49" charset="0"/>
              </a:rPr>
              <a:t>    std::cout &lt;&lt; &amp;n &lt;&lt; std::endl;</a:t>
            </a:r>
          </a:p>
          <a:p>
            <a:pPr marL="800100" lvl="2" indent="0">
              <a:buNone/>
            </a:pPr>
            <a:r>
              <a:rPr lang="en-CA" sz="1300" dirty="0">
                <a:latin typeface="Consolas" panose="020B0609020204030204" pitchFamily="49" charset="0"/>
                <a:cs typeface="Consolas" panose="020B0609020204030204" pitchFamily="49" charset="0"/>
              </a:rPr>
              <a:t>}</a:t>
            </a:r>
          </a:p>
        </p:txBody>
      </p:sp>
      <p:sp>
        <p:nvSpPr>
          <p:cNvPr id="4" name="TextBox 3"/>
          <p:cNvSpPr txBox="1"/>
          <p:nvPr/>
        </p:nvSpPr>
        <p:spPr>
          <a:xfrm>
            <a:off x="2639552" y="3563724"/>
            <a:ext cx="2220480"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Get the address of </a:t>
            </a:r>
            <a:r>
              <a:rPr lang="en-CA" dirty="0" smtClean="0">
                <a:solidFill>
                  <a:srgbClr val="0070C0"/>
                </a:solidFill>
                <a:latin typeface="Consolas" panose="020B0609020204030204" pitchFamily="49" charset="0"/>
                <a:cs typeface="Consolas" panose="020B0609020204030204" pitchFamily="49" charset="0"/>
              </a:rPr>
              <a:t>n</a:t>
            </a:r>
            <a:endParaRPr lang="en-CA" dirty="0">
              <a:solidFill>
                <a:srgbClr val="0070C0"/>
              </a:solidFill>
              <a:latin typeface="Consolas" panose="020B0609020204030204" pitchFamily="49" charset="0"/>
              <a:cs typeface="Consolas" panose="020B0609020204030204" pitchFamily="49" charset="0"/>
            </a:endParaRPr>
          </a:p>
        </p:txBody>
      </p:sp>
      <p:sp>
        <p:nvSpPr>
          <p:cNvPr id="5" name="TextBox 4"/>
          <p:cNvSpPr txBox="1"/>
          <p:nvPr/>
        </p:nvSpPr>
        <p:spPr>
          <a:xfrm>
            <a:off x="2915816" y="4725144"/>
            <a:ext cx="3567002"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Pass the argument </a:t>
            </a:r>
            <a:r>
              <a:rPr lang="en-CA" dirty="0" smtClean="0">
                <a:solidFill>
                  <a:srgbClr val="0070C0"/>
                </a:solidFill>
                <a:latin typeface="Consolas" panose="020B0609020204030204" pitchFamily="49" charset="0"/>
                <a:cs typeface="Consolas" panose="020B0609020204030204" pitchFamily="49" charset="0"/>
              </a:rPr>
              <a:t>n</a:t>
            </a:r>
            <a:r>
              <a:rPr lang="en-CA" dirty="0" smtClean="0">
                <a:solidFill>
                  <a:srgbClr val="0070C0"/>
                </a:solidFill>
                <a:latin typeface="Georgia" panose="02040502050405020303" pitchFamily="18" charset="0"/>
              </a:rPr>
              <a:t> by reference</a:t>
            </a:r>
            <a:endParaRPr lang="en-CA" dirty="0">
              <a:solidFill>
                <a:srgbClr val="0070C0"/>
              </a:solidFill>
              <a:latin typeface="Consolas" panose="020B0609020204030204" pitchFamily="49" charset="0"/>
              <a:cs typeface="Consolas" panose="020B0609020204030204" pitchFamily="49" charset="0"/>
            </a:endParaRPr>
          </a:p>
        </p:txBody>
      </p:sp>
      <p:sp>
        <p:nvSpPr>
          <p:cNvPr id="6" name="TextBox 5"/>
          <p:cNvSpPr txBox="1"/>
          <p:nvPr/>
        </p:nvSpPr>
        <p:spPr>
          <a:xfrm>
            <a:off x="4499992" y="5229200"/>
            <a:ext cx="3643946"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Get the address of the argument </a:t>
            </a:r>
            <a:r>
              <a:rPr lang="en-CA" dirty="0" smtClean="0">
                <a:solidFill>
                  <a:srgbClr val="0070C0"/>
                </a:solidFill>
                <a:latin typeface="Consolas" panose="020B0609020204030204" pitchFamily="49" charset="0"/>
                <a:cs typeface="Consolas" panose="020B0609020204030204" pitchFamily="49" charset="0"/>
              </a:rPr>
              <a:t>n</a:t>
            </a:r>
            <a:endParaRPr lang="en-CA" dirty="0">
              <a:solidFill>
                <a:srgbClr val="0070C0"/>
              </a:solidFill>
              <a:latin typeface="Consolas" panose="020B0609020204030204" pitchFamily="49" charset="0"/>
              <a:cs typeface="Consolas" panose="020B0609020204030204" pitchFamily="49" charset="0"/>
            </a:endParaRPr>
          </a:p>
        </p:txBody>
      </p:sp>
      <p:sp>
        <p:nvSpPr>
          <p:cNvPr id="7" name="TextBox 6"/>
          <p:cNvSpPr txBox="1"/>
          <p:nvPr/>
        </p:nvSpPr>
        <p:spPr>
          <a:xfrm>
            <a:off x="3068216" y="5651956"/>
            <a:ext cx="5245347"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The parameter </a:t>
            </a:r>
            <a:r>
              <a:rPr lang="en-CA" dirty="0" smtClean="0">
                <a:solidFill>
                  <a:srgbClr val="0070C0"/>
                </a:solidFill>
                <a:latin typeface="Consolas" panose="020B0609020204030204" pitchFamily="49" charset="0"/>
                <a:cs typeface="Consolas" panose="020B0609020204030204" pitchFamily="49" charset="0"/>
              </a:rPr>
              <a:t>n</a:t>
            </a:r>
            <a:r>
              <a:rPr lang="en-CA" dirty="0" smtClean="0">
                <a:solidFill>
                  <a:srgbClr val="0070C0"/>
                </a:solidFill>
                <a:latin typeface="Georgia" panose="02040502050405020303" pitchFamily="18" charset="0"/>
              </a:rPr>
              <a:t> taking the value of the argument</a:t>
            </a:r>
            <a:endParaRPr lang="en-CA" dirty="0">
              <a:solidFill>
                <a:srgbClr val="0070C0"/>
              </a:solidFill>
              <a:latin typeface="Consolas" panose="020B0609020204030204" pitchFamily="49" charset="0"/>
              <a:cs typeface="Consolas" panose="020B0609020204030204" pitchFamily="49" charset="0"/>
            </a:endParaRPr>
          </a:p>
        </p:txBody>
      </p:sp>
      <p:sp>
        <p:nvSpPr>
          <p:cNvPr id="8" name="TextBox 7"/>
          <p:cNvSpPr txBox="1"/>
          <p:nvPr/>
        </p:nvSpPr>
        <p:spPr>
          <a:xfrm>
            <a:off x="4368715" y="6185685"/>
            <a:ext cx="3712876"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Get the address of the parameter </a:t>
            </a:r>
            <a:r>
              <a:rPr lang="en-CA" dirty="0" smtClean="0">
                <a:solidFill>
                  <a:srgbClr val="0070C0"/>
                </a:solidFill>
                <a:latin typeface="Consolas" panose="020B0609020204030204" pitchFamily="49" charset="0"/>
                <a:cs typeface="Consolas" panose="020B0609020204030204" pitchFamily="49" charset="0"/>
              </a:rPr>
              <a:t>n</a:t>
            </a:r>
            <a:endParaRPr lang="en-CA" dirty="0">
              <a:solidFill>
                <a:srgbClr val="0070C0"/>
              </a:solidFill>
              <a:latin typeface="Consolas" panose="020B0609020204030204" pitchFamily="49" charset="0"/>
              <a:cs typeface="Consolas" panose="020B0609020204030204" pitchFamily="49" charset="0"/>
            </a:endParaRPr>
          </a:p>
        </p:txBody>
      </p:sp>
      <p:sp>
        <p:nvSpPr>
          <p:cNvPr id="9" name="TextBox 8"/>
          <p:cNvSpPr txBox="1"/>
          <p:nvPr/>
        </p:nvSpPr>
        <p:spPr>
          <a:xfrm>
            <a:off x="6225153" y="3332891"/>
            <a:ext cx="2337499" cy="1200329"/>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cs typeface="Consolas" panose="020B0609020204030204" pitchFamily="49" charset="0"/>
              </a:rPr>
              <a:t>   0x7ffffb6cdd</a:t>
            </a:r>
            <a:r>
              <a:rPr lang="en-CA" dirty="0" smtClean="0">
                <a:solidFill>
                  <a:srgbClr val="FF0000"/>
                </a:solidFill>
                <a:latin typeface="Consolas" panose="020B0609020204030204" pitchFamily="49" charset="0"/>
                <a:cs typeface="Consolas" panose="020B0609020204030204" pitchFamily="49" charset="0"/>
              </a:rPr>
              <a:t>4c</a:t>
            </a:r>
            <a:endParaRPr lang="en-CA" dirty="0">
              <a:solidFill>
                <a:srgbClr val="FF000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0x7ffffb6cdd</a:t>
            </a:r>
            <a:r>
              <a:rPr lang="en-CA" dirty="0" smtClean="0">
                <a:solidFill>
                  <a:srgbClr val="FF0000"/>
                </a:solidFill>
                <a:latin typeface="Consolas" panose="020B0609020204030204" pitchFamily="49" charset="0"/>
                <a:cs typeface="Consolas" panose="020B0609020204030204" pitchFamily="49" charset="0"/>
              </a:rPr>
              <a:t>4c</a:t>
            </a:r>
            <a:endParaRPr lang="en-CA" dirty="0">
              <a:solidFill>
                <a:srgbClr val="FF000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0x7ffffb6cdd</a:t>
            </a:r>
            <a:r>
              <a:rPr lang="en-CA" dirty="0" smtClean="0">
                <a:solidFill>
                  <a:srgbClr val="FF0000"/>
                </a:solidFill>
                <a:latin typeface="Consolas" panose="020B0609020204030204" pitchFamily="49" charset="0"/>
                <a:cs typeface="Consolas" panose="020B0609020204030204" pitchFamily="49" charset="0"/>
              </a:rPr>
              <a:t>2c</a:t>
            </a:r>
            <a:endParaRPr lang="en-CA"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Inside a member function, how do we access the address of the object the member function is being called on?</a:t>
            </a:r>
          </a:p>
          <a:p>
            <a:pPr marL="800100" lvl="2" indent="0">
              <a:buNone/>
            </a:pPr>
            <a:r>
              <a:rPr lang="en-CA" sz="1600" dirty="0" smtClean="0">
                <a:latin typeface="Consolas" panose="020B0609020204030204" pitchFamily="49" charset="0"/>
                <a:cs typeface="Consolas" panose="020B0609020204030204" pitchFamily="49" charset="0"/>
              </a:rPr>
              <a:t>class Vector_3d;</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class Vector_3d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public:</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void </a:t>
            </a:r>
            <a:r>
              <a:rPr lang="en-CA" sz="1600" dirty="0" err="1" smtClean="0">
                <a:latin typeface="Consolas" panose="020B0609020204030204" pitchFamily="49" charset="0"/>
                <a:cs typeface="Consolas" panose="020B0609020204030204" pitchFamily="49" charset="0"/>
              </a:rPr>
              <a:t>print_address</a:t>
            </a:r>
            <a:r>
              <a:rPr lang="en-CA" sz="1600" dirty="0" smtClean="0">
                <a:latin typeface="Consolas" panose="020B0609020204030204" pitchFamily="49" charset="0"/>
                <a:cs typeface="Consolas" panose="020B0609020204030204" pitchFamily="49" charset="0"/>
              </a:rPr>
              <a:t>() const;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private:</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x;</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y;</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z;</a:t>
            </a:r>
          </a:p>
          <a:p>
            <a:pPr marL="800100" lvl="2" indent="0">
              <a:buNone/>
            </a:pPr>
            <a:r>
              <a:rPr lang="en-CA" sz="1600" dirty="0" smtClean="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void Vector_3d::</a:t>
            </a:r>
            <a:r>
              <a:rPr lang="en-CA" sz="1600" dirty="0" err="1" smtClean="0">
                <a:latin typeface="Consolas" panose="020B0609020204030204" pitchFamily="49" charset="0"/>
                <a:cs typeface="Consolas" panose="020B0609020204030204" pitchFamily="49" charset="0"/>
              </a:rPr>
              <a:t>print_address</a:t>
            </a:r>
            <a:r>
              <a:rPr lang="en-CA" sz="1600" dirty="0" smtClean="0">
                <a:latin typeface="Consolas" panose="020B0609020204030204" pitchFamily="49" charset="0"/>
                <a:cs typeface="Consolas" panose="020B0609020204030204" pitchFamily="49" charset="0"/>
              </a:rPr>
              <a:t>() const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 &lt;&lt; std::endl;</a:t>
            </a:r>
          </a:p>
          <a:p>
            <a:pPr marL="800100" lvl="2"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6" name="Rectangle 5"/>
          <p:cNvSpPr/>
          <p:nvPr/>
        </p:nvSpPr>
        <p:spPr>
          <a:xfrm>
            <a:off x="5004048" y="3920645"/>
            <a:ext cx="3888432" cy="1600438"/>
          </a:xfrm>
          <a:prstGeom prst="rect">
            <a:avLst/>
          </a:prstGeom>
        </p:spPr>
        <p:txBody>
          <a:bodyPr wrap="square">
            <a:spAutoFit/>
          </a:bodyPr>
          <a:lstStyle/>
          <a:p>
            <a:pPr indent="-114300"/>
            <a:r>
              <a:rPr lang="en-CA" sz="1400" dirty="0" smtClean="0">
                <a:solidFill>
                  <a:srgbClr val="0070C0"/>
                </a:solidFill>
                <a:latin typeface="Consolas" panose="020B0609020204030204" pitchFamily="49" charset="0"/>
                <a:cs typeface="Consolas" panose="020B0609020204030204" pitchFamily="49" charset="0"/>
              </a:rPr>
              <a:t>int main() {</a:t>
            </a:r>
          </a:p>
          <a:p>
            <a:pPr indent="-114300"/>
            <a:r>
              <a:rPr lang="en-CA" sz="1400" dirty="0">
                <a:solidFill>
                  <a:srgbClr val="0070C0"/>
                </a:solidFill>
                <a:latin typeface="Consolas" panose="020B0609020204030204" pitchFamily="49" charset="0"/>
                <a:cs typeface="Consolas" panose="020B0609020204030204" pitchFamily="49" charset="0"/>
              </a:rPr>
              <a:t> </a:t>
            </a:r>
            <a:r>
              <a:rPr lang="en-CA" sz="1400" dirty="0" smtClean="0">
                <a:solidFill>
                  <a:srgbClr val="0070C0"/>
                </a:solidFill>
                <a:latin typeface="Consolas" panose="020B0609020204030204" pitchFamily="49" charset="0"/>
                <a:cs typeface="Consolas" panose="020B0609020204030204" pitchFamily="49" charset="0"/>
              </a:rPr>
              <a:t>   Vector_3d v{};</a:t>
            </a:r>
          </a:p>
          <a:p>
            <a:pPr indent="-114300"/>
            <a:r>
              <a:rPr lang="en-CA" sz="1400" dirty="0">
                <a:solidFill>
                  <a:srgbClr val="0070C0"/>
                </a:solidFill>
                <a:latin typeface="Consolas" panose="020B0609020204030204" pitchFamily="49" charset="0"/>
                <a:cs typeface="Consolas" panose="020B0609020204030204" pitchFamily="49" charset="0"/>
              </a:rPr>
              <a:t> </a:t>
            </a:r>
            <a:r>
              <a:rPr lang="en-CA" sz="1400" dirty="0" smtClean="0">
                <a:solidFill>
                  <a:srgbClr val="0070C0"/>
                </a:solidFill>
                <a:latin typeface="Consolas" panose="020B0609020204030204" pitchFamily="49" charset="0"/>
                <a:cs typeface="Consolas" panose="020B0609020204030204" pitchFamily="49" charset="0"/>
              </a:rPr>
              <a:t>   std::cout &lt;&lt; &amp;v &lt;&lt; std::endl;</a:t>
            </a:r>
          </a:p>
          <a:p>
            <a:pPr indent="-114300"/>
            <a:r>
              <a:rPr lang="en-CA" sz="1400" dirty="0">
                <a:solidFill>
                  <a:srgbClr val="0070C0"/>
                </a:solidFill>
                <a:latin typeface="Consolas" panose="020B0609020204030204" pitchFamily="49" charset="0"/>
                <a:cs typeface="Consolas" panose="020B0609020204030204" pitchFamily="49" charset="0"/>
              </a:rPr>
              <a:t> </a:t>
            </a:r>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v.print_address</a:t>
            </a:r>
            <a:r>
              <a:rPr lang="en-CA" sz="1400" dirty="0" smtClean="0">
                <a:solidFill>
                  <a:srgbClr val="0070C0"/>
                </a:solidFill>
                <a:latin typeface="Consolas" panose="020B0609020204030204" pitchFamily="49" charset="0"/>
                <a:cs typeface="Consolas" panose="020B0609020204030204" pitchFamily="49" charset="0"/>
              </a:rPr>
              <a:t>();</a:t>
            </a:r>
          </a:p>
          <a:p>
            <a:pPr indent="-114300"/>
            <a:endParaRPr lang="en-CA" sz="1400" dirty="0">
              <a:solidFill>
                <a:srgbClr val="0070C0"/>
              </a:solidFill>
              <a:latin typeface="Consolas" panose="020B0609020204030204" pitchFamily="49" charset="0"/>
              <a:cs typeface="Consolas" panose="020B0609020204030204" pitchFamily="49" charset="0"/>
            </a:endParaRPr>
          </a:p>
          <a:p>
            <a:pPr indent="-114300"/>
            <a:r>
              <a:rPr lang="en-CA" sz="1400" dirty="0" smtClean="0">
                <a:solidFill>
                  <a:srgbClr val="0070C0"/>
                </a:solidFill>
                <a:latin typeface="Consolas" panose="020B0609020204030204" pitchFamily="49" charset="0"/>
                <a:cs typeface="Consolas" panose="020B0609020204030204" pitchFamily="49" charset="0"/>
              </a:rPr>
              <a:t>    return 0;</a:t>
            </a:r>
          </a:p>
          <a:p>
            <a:pPr indent="-114300"/>
            <a:r>
              <a:rPr lang="en-CA" sz="1400" dirty="0" smtClean="0">
                <a:solidFill>
                  <a:srgbClr val="0070C0"/>
                </a:solidFill>
                <a:latin typeface="Consolas" panose="020B0609020204030204" pitchFamily="49" charset="0"/>
                <a:cs typeface="Consolas" panose="020B0609020204030204" pitchFamily="49" charset="0"/>
              </a:rPr>
              <a:t>}</a:t>
            </a:r>
            <a:endParaRPr lang="en-CA" sz="14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193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Implied parameter</a:t>
            </a:r>
            <a:endParaRPr lang="en-CA" dirty="0"/>
          </a:p>
        </p:txBody>
      </p:sp>
      <p:sp>
        <p:nvSpPr>
          <p:cNvPr id="3" name="Content Placeholder 2"/>
          <p:cNvSpPr>
            <a:spLocks noGrp="1"/>
          </p:cNvSpPr>
          <p:nvPr>
            <p:ph idx="1"/>
          </p:nvPr>
        </p:nvSpPr>
        <p:spPr/>
        <p:txBody>
          <a:bodyPr/>
          <a:lstStyle/>
          <a:p>
            <a:r>
              <a:rPr lang="en-CA" dirty="0" smtClean="0"/>
              <a:t>Every time you call a member function, there is an implied member variable </a:t>
            </a:r>
            <a:r>
              <a:rPr lang="en-CA" dirty="0" smtClean="0">
                <a:latin typeface="Consolas" panose="020B0609020204030204" pitchFamily="49" charset="0"/>
                <a:cs typeface="Consolas" panose="020B0609020204030204" pitchFamily="49" charset="0"/>
              </a:rPr>
              <a:t>this</a:t>
            </a:r>
            <a:endParaRPr lang="en-CA" dirty="0" smtClean="0"/>
          </a:p>
          <a:p>
            <a:pPr lvl="1"/>
            <a:r>
              <a:rPr lang="en-CA" dirty="0">
                <a:solidFill>
                  <a:prstClr val="black"/>
                </a:solidFill>
              </a:rPr>
              <a:t>It is assigned the address of the object on which the member function is called</a:t>
            </a:r>
          </a:p>
          <a:p>
            <a:pPr lvl="1"/>
            <a:r>
              <a:rPr lang="en-CA" dirty="0" smtClean="0"/>
              <a:t>This identifier is a keyword, but it is also a local variable</a:t>
            </a:r>
          </a:p>
          <a:p>
            <a:r>
              <a:rPr lang="en-CA" dirty="0" smtClean="0"/>
              <a:t>The type is always</a:t>
            </a:r>
          </a:p>
          <a:p>
            <a:pPr marL="800100" lvl="2" indent="0">
              <a:buNone/>
            </a:pPr>
            <a:r>
              <a:rPr lang="en-CA" dirty="0" smtClean="0">
                <a:latin typeface="Consolas" panose="020B0609020204030204" pitchFamily="49" charset="0"/>
                <a:cs typeface="Consolas" panose="020B0609020204030204" pitchFamily="49" charset="0"/>
              </a:rPr>
              <a:t>Class_name *const this;</a:t>
            </a:r>
          </a:p>
          <a:p>
            <a:pPr lvl="0"/>
            <a:r>
              <a:rPr lang="en-CA" dirty="0" smtClean="0">
                <a:solidFill>
                  <a:prstClr val="black"/>
                </a:solidFill>
              </a:rPr>
              <a:t>Focusing on </a:t>
            </a:r>
            <a:r>
              <a:rPr lang="en-CA" dirty="0">
                <a:solidFill>
                  <a:schemeClr val="tx1">
                    <a:lumMod val="50000"/>
                    <a:lumOff val="50000"/>
                  </a:schemeClr>
                </a:solidFill>
                <a:latin typeface="Consolas" panose="020B0609020204030204" pitchFamily="49" charset="0"/>
                <a:cs typeface="Consolas" panose="020B0609020204030204" pitchFamily="49" charset="0"/>
              </a:rPr>
              <a:t>Class_name *</a:t>
            </a:r>
            <a:r>
              <a:rPr lang="en-CA" b="1" dirty="0">
                <a:solidFill>
                  <a:srgbClr val="CC3300"/>
                </a:solidFill>
                <a:latin typeface="Consolas" panose="020B0609020204030204" pitchFamily="49" charset="0"/>
                <a:cs typeface="Consolas" panose="020B0609020204030204" pitchFamily="49" charset="0"/>
              </a:rPr>
              <a:t>const </a:t>
            </a:r>
            <a:r>
              <a:rPr lang="en-CA" b="1" dirty="0" smtClean="0">
                <a:solidFill>
                  <a:srgbClr val="CC3300"/>
                </a:solidFill>
                <a:latin typeface="Consolas" panose="020B0609020204030204" pitchFamily="49" charset="0"/>
                <a:cs typeface="Consolas" panose="020B0609020204030204" pitchFamily="49" charset="0"/>
              </a:rPr>
              <a:t>this</a:t>
            </a:r>
            <a:r>
              <a:rPr lang="en-CA" dirty="0" smtClean="0">
                <a:solidFill>
                  <a:prstClr val="black"/>
                </a:solidFill>
              </a:rPr>
              <a:t> we see that we cannot assign to </a:t>
            </a:r>
            <a:r>
              <a:rPr lang="en-CA" dirty="0" smtClean="0">
                <a:solidFill>
                  <a:prstClr val="black"/>
                </a:solidFill>
                <a:latin typeface="Consolas" panose="020B0609020204030204" pitchFamily="49" charset="0"/>
                <a:cs typeface="Consolas" panose="020B0609020204030204" pitchFamily="49" charset="0"/>
              </a:rPr>
              <a:t>this</a:t>
            </a:r>
            <a:r>
              <a:rPr lang="en-CA" dirty="0" smtClean="0">
                <a:solidFill>
                  <a:prstClr val="black"/>
                </a:solidFill>
              </a:rPr>
              <a:t> </a:t>
            </a:r>
            <a:endParaRPr lang="en-CA" dirty="0">
              <a:solidFill>
                <a:prstClr val="black"/>
              </a:solidFill>
            </a:endParaRPr>
          </a:p>
          <a:p>
            <a:pPr marL="800100" lvl="2" indent="0">
              <a:buNone/>
            </a:pPr>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51207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For example, we can now print this value:</a:t>
            </a:r>
          </a:p>
          <a:p>
            <a:pPr marL="800100" lvl="2" indent="0">
              <a:buNone/>
            </a:pPr>
            <a:r>
              <a:rPr lang="en-CA" sz="1400" dirty="0">
                <a:latin typeface="Consolas" panose="020B0609020204030204" pitchFamily="49" charset="0"/>
                <a:cs typeface="Consolas" panose="020B0609020204030204" pitchFamily="49" charset="0"/>
              </a:rPr>
              <a:t>#include &lt;iostream&gt;</a:t>
            </a:r>
          </a:p>
          <a:p>
            <a:pPr marL="800100" lvl="2" indent="0">
              <a:buNone/>
            </a:pPr>
            <a:r>
              <a:rPr lang="en-CA" sz="1400" dirty="0" smtClean="0">
                <a:latin typeface="Consolas" panose="020B0609020204030204" pitchFamily="49" charset="0"/>
                <a:cs typeface="Consolas" panose="020B0609020204030204" pitchFamily="49" charset="0"/>
              </a:rPr>
              <a:t>// Declarations</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class Vector_3d;</a:t>
            </a:r>
          </a:p>
          <a:p>
            <a:pPr marL="800100" lvl="2" indent="0">
              <a:buNone/>
            </a:pPr>
            <a:r>
              <a:rPr lang="en-CA" sz="1400" dirty="0">
                <a:latin typeface="Consolas" panose="020B0609020204030204" pitchFamily="49" charset="0"/>
                <a:cs typeface="Consolas" panose="020B0609020204030204" pitchFamily="49" charset="0"/>
              </a:rPr>
              <a:t>int main();</a:t>
            </a:r>
          </a:p>
          <a:p>
            <a:pPr marL="800100" lvl="2" indent="0">
              <a:buNone/>
            </a:pPr>
            <a:r>
              <a:rPr lang="en-CA" sz="1400" dirty="0" smtClean="0">
                <a:latin typeface="Consolas" panose="020B0609020204030204" pitchFamily="49" charset="0"/>
                <a:cs typeface="Consolas" panose="020B0609020204030204" pitchFamily="49" charset="0"/>
              </a:rPr>
              <a:t>// Class definition</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class Vector_3d {</a:t>
            </a:r>
          </a:p>
          <a:p>
            <a:pPr marL="800100" lvl="2" indent="0">
              <a:buNone/>
            </a:pPr>
            <a:r>
              <a:rPr lang="en-CA" sz="1400" dirty="0">
                <a:latin typeface="Consolas" panose="020B0609020204030204" pitchFamily="49" charset="0"/>
                <a:cs typeface="Consolas" panose="020B0609020204030204" pitchFamily="49" charset="0"/>
              </a:rPr>
              <a:t>    // ...</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int main() {</a:t>
            </a:r>
          </a:p>
          <a:p>
            <a:pPr marL="800100" lvl="2" indent="0">
              <a:buNone/>
            </a:pPr>
            <a:r>
              <a:rPr lang="en-CA" sz="1400" dirty="0">
                <a:latin typeface="Consolas" panose="020B0609020204030204" pitchFamily="49" charset="0"/>
                <a:cs typeface="Consolas" panose="020B0609020204030204" pitchFamily="49" charset="0"/>
              </a:rPr>
              <a:t>    Vector_3d </a:t>
            </a:r>
            <a:r>
              <a:rPr lang="en-CA" sz="1400" dirty="0" smtClean="0">
                <a:latin typeface="Consolas" panose="020B0609020204030204" pitchFamily="49" charset="0"/>
                <a:cs typeface="Consolas" panose="020B0609020204030204" pitchFamily="49" charset="0"/>
              </a:rPr>
              <a:t>v{};</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std::cout &lt;&lt; &amp;v &lt;&lt; std::endl;</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v.print_address</a:t>
            </a:r>
            <a:r>
              <a:rPr lang="en-CA" sz="1400" dirty="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return 0;</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void Vector_3d::</a:t>
            </a:r>
            <a:r>
              <a:rPr lang="en-CA" sz="1400" dirty="0" err="1" smtClean="0">
                <a:latin typeface="Consolas" panose="020B0609020204030204" pitchFamily="49" charset="0"/>
                <a:cs typeface="Consolas" panose="020B0609020204030204" pitchFamily="49" charset="0"/>
              </a:rPr>
              <a:t>print_address</a:t>
            </a:r>
            <a:r>
              <a:rPr lang="en-CA" sz="1400" dirty="0" smtClean="0">
                <a:latin typeface="Consolas" panose="020B0609020204030204" pitchFamily="49" charset="0"/>
                <a:cs typeface="Consolas" panose="020B0609020204030204" pitchFamily="49" charset="0"/>
              </a:rPr>
              <a:t>() const {</a:t>
            </a:r>
          </a:p>
          <a:p>
            <a:pPr marL="800100" lvl="2" indent="0">
              <a:buNone/>
            </a:pPr>
            <a:r>
              <a:rPr lang="en-CA" sz="1400" dirty="0" smtClean="0">
                <a:latin typeface="Consolas" panose="020B0609020204030204" pitchFamily="49" charset="0"/>
                <a:cs typeface="Consolas" panose="020B0609020204030204" pitchFamily="49" charset="0"/>
              </a:rPr>
              <a:t>    std::cout &lt;&lt; this &lt;&lt; std::endl;</a:t>
            </a:r>
          </a:p>
          <a:p>
            <a:pPr marL="800100" lvl="2" indent="0">
              <a:buNone/>
            </a:pPr>
            <a:r>
              <a:rPr lang="en-CA" sz="1400" dirty="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p:txBody>
      </p:sp>
      <p:sp>
        <p:nvSpPr>
          <p:cNvPr id="4" name="TextBox 3"/>
          <p:cNvSpPr txBox="1"/>
          <p:nvPr/>
        </p:nvSpPr>
        <p:spPr>
          <a:xfrm>
            <a:off x="5508104" y="3399631"/>
            <a:ext cx="2337499"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0x7ffd349b2ac0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0x7ffd349b2ac0</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68502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If we use dynamic memory allocation, the result is the same:</a:t>
            </a:r>
          </a:p>
          <a:p>
            <a:pPr marL="800100" lvl="2" indent="0">
              <a:buNone/>
            </a:pPr>
            <a:r>
              <a:rPr lang="en-CA" sz="1400" dirty="0">
                <a:latin typeface="Consolas" panose="020B0609020204030204" pitchFamily="49" charset="0"/>
                <a:cs typeface="Consolas" panose="020B0609020204030204" pitchFamily="49" charset="0"/>
              </a:rPr>
              <a:t>#include &lt;iostream&gt;</a:t>
            </a:r>
          </a:p>
          <a:p>
            <a:pPr marL="800100" lvl="2" indent="0">
              <a:buNone/>
            </a:pPr>
            <a:r>
              <a:rPr lang="en-CA" sz="1400" dirty="0" smtClean="0">
                <a:latin typeface="Consolas" panose="020B0609020204030204" pitchFamily="49" charset="0"/>
                <a:cs typeface="Consolas" panose="020B0609020204030204" pitchFamily="49" charset="0"/>
              </a:rPr>
              <a:t>// Declarations</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class Vector_3d;</a:t>
            </a:r>
          </a:p>
          <a:p>
            <a:pPr marL="800100" lvl="2" indent="0">
              <a:buNone/>
            </a:pPr>
            <a:r>
              <a:rPr lang="en-CA" sz="1400" dirty="0">
                <a:latin typeface="Consolas" panose="020B0609020204030204" pitchFamily="49" charset="0"/>
                <a:cs typeface="Consolas" panose="020B0609020204030204" pitchFamily="49" charset="0"/>
              </a:rPr>
              <a:t>int main();</a:t>
            </a:r>
          </a:p>
          <a:p>
            <a:pPr marL="800100" lvl="2" indent="0">
              <a:buNone/>
            </a:pPr>
            <a:r>
              <a:rPr lang="en-CA" sz="1400" dirty="0" smtClean="0">
                <a:latin typeface="Consolas" panose="020B0609020204030204" pitchFamily="49" charset="0"/>
                <a:cs typeface="Consolas" panose="020B0609020204030204" pitchFamily="49" charset="0"/>
              </a:rPr>
              <a:t>// Class definition</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class Vector_3d {</a:t>
            </a:r>
          </a:p>
          <a:p>
            <a:pPr marL="800100" lvl="2" indent="0">
              <a:buNone/>
            </a:pPr>
            <a:r>
              <a:rPr lang="en-CA" sz="1400" dirty="0">
                <a:latin typeface="Consolas" panose="020B0609020204030204" pitchFamily="49" charset="0"/>
                <a:cs typeface="Consolas" panose="020B0609020204030204" pitchFamily="49" charset="0"/>
              </a:rPr>
              <a:t>    // ...</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int main() {</a:t>
            </a:r>
          </a:p>
          <a:p>
            <a:pPr marL="800100" lvl="2" indent="0">
              <a:buNone/>
            </a:pPr>
            <a:r>
              <a:rPr lang="en-CA" sz="1400" dirty="0">
                <a:latin typeface="Consolas" panose="020B0609020204030204" pitchFamily="49" charset="0"/>
                <a:cs typeface="Consolas" panose="020B0609020204030204" pitchFamily="49" charset="0"/>
              </a:rPr>
              <a:t>    Vector_3d </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p_v</a:t>
            </a:r>
            <a:r>
              <a:rPr lang="en-CA" sz="1400" dirty="0" smtClean="0">
                <a:latin typeface="Consolas" panose="020B0609020204030204" pitchFamily="49" charset="0"/>
                <a:cs typeface="Consolas" panose="020B0609020204030204" pitchFamily="49" charset="0"/>
              </a:rPr>
              <a:t>{new Vector_3d{}};</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std::cout &lt;&lt; </a:t>
            </a:r>
            <a:r>
              <a:rPr lang="en-CA" sz="1400" dirty="0" err="1" smtClean="0">
                <a:latin typeface="Consolas" panose="020B0609020204030204" pitchFamily="49" charset="0"/>
                <a:cs typeface="Consolas" panose="020B0609020204030204" pitchFamily="49" charset="0"/>
              </a:rPr>
              <a:t>p_v</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std::endl;</a:t>
            </a:r>
          </a:p>
          <a:p>
            <a:pPr marL="800100" lvl="2" indent="0">
              <a:buNone/>
            </a:pP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p_v</a:t>
            </a:r>
            <a:r>
              <a:rPr lang="en-CA" sz="1400" dirty="0" smtClean="0">
                <a:latin typeface="Consolas" panose="020B0609020204030204" pitchFamily="49" charset="0"/>
                <a:cs typeface="Consolas" panose="020B0609020204030204" pitchFamily="49" charset="0"/>
              </a:rPr>
              <a:t>-&gt;</a:t>
            </a:r>
            <a:r>
              <a:rPr lang="en-CA" sz="1400" dirty="0" err="1" smtClean="0">
                <a:latin typeface="Consolas" panose="020B0609020204030204" pitchFamily="49" charset="0"/>
                <a:cs typeface="Consolas" panose="020B0609020204030204" pitchFamily="49" charset="0"/>
              </a:rPr>
              <a:t>print_address</a:t>
            </a:r>
            <a:r>
              <a:rPr lang="en-CA" sz="1400" dirty="0">
                <a:latin typeface="Consolas" panose="020B0609020204030204" pitchFamily="49" charset="0"/>
                <a:cs typeface="Consolas" panose="020B0609020204030204" pitchFamily="49" charset="0"/>
              </a:rPr>
              <a:t>();</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return 0;</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void Vector_3d::</a:t>
            </a:r>
            <a:r>
              <a:rPr lang="en-CA" sz="1400" dirty="0" err="1" smtClean="0">
                <a:latin typeface="Consolas" panose="020B0609020204030204" pitchFamily="49" charset="0"/>
                <a:cs typeface="Consolas" panose="020B0609020204030204" pitchFamily="49" charset="0"/>
              </a:rPr>
              <a:t>print_address</a:t>
            </a:r>
            <a:r>
              <a:rPr lang="en-CA" sz="1400" dirty="0" smtClean="0">
                <a:latin typeface="Consolas" panose="020B0609020204030204" pitchFamily="49" charset="0"/>
                <a:cs typeface="Consolas" panose="020B0609020204030204" pitchFamily="49" charset="0"/>
              </a:rPr>
              <a:t>() const {</a:t>
            </a:r>
          </a:p>
          <a:p>
            <a:pPr marL="800100" lvl="2" indent="0">
              <a:buNone/>
            </a:pPr>
            <a:r>
              <a:rPr lang="en-CA" sz="1400" dirty="0" smtClean="0">
                <a:latin typeface="Consolas" panose="020B0609020204030204" pitchFamily="49" charset="0"/>
                <a:cs typeface="Consolas" panose="020B0609020204030204" pitchFamily="49" charset="0"/>
              </a:rPr>
              <a:t>    std::cout &lt;&lt; this &lt;&lt; std::endl;</a:t>
            </a:r>
          </a:p>
          <a:p>
            <a:pPr marL="800100" lvl="2" indent="0">
              <a:buNone/>
            </a:pPr>
            <a:r>
              <a:rPr lang="en-CA" sz="1400" dirty="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p:txBody>
      </p:sp>
      <p:sp>
        <p:nvSpPr>
          <p:cNvPr id="4" name="TextBox 3"/>
          <p:cNvSpPr txBox="1"/>
          <p:nvPr/>
        </p:nvSpPr>
        <p:spPr>
          <a:xfrm>
            <a:off x="5508104" y="3399631"/>
            <a:ext cx="1704313"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0x1969010</a:t>
            </a:r>
          </a:p>
          <a:p>
            <a:r>
              <a:rPr lang="en-CA" dirty="0" smtClean="0">
                <a:solidFill>
                  <a:srgbClr val="0070C0"/>
                </a:solidFill>
                <a:latin typeface="Consolas" panose="020B0609020204030204" pitchFamily="49" charset="0"/>
                <a:cs typeface="Consolas" panose="020B0609020204030204" pitchFamily="49" charset="0"/>
              </a:rPr>
              <a:t>   0x1969010</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8314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t>
            </a:r>
            <a:r>
              <a:rPr lang="en-CA" dirty="0" smtClean="0">
                <a:latin typeface="Consolas" panose="020B0609020204030204" pitchFamily="49" charset="0"/>
                <a:cs typeface="Consolas" panose="020B0609020204030204" pitchFamily="49" charset="0"/>
              </a:rPr>
              <a:t>this</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On occasion, a programmer may be tempted to use this inside a member function:</a:t>
            </a:r>
          </a:p>
          <a:p>
            <a:pPr marL="800100" lvl="2" indent="0">
              <a:buNone/>
            </a:pPr>
            <a:r>
              <a:rPr lang="en-CA" sz="1500" dirty="0" smtClean="0">
                <a:latin typeface="Consolas" panose="020B0609020204030204" pitchFamily="49" charset="0"/>
                <a:cs typeface="Consolas" panose="020B0609020204030204" pitchFamily="49" charset="0"/>
              </a:rPr>
              <a:t>double Vector_3d::norm() const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return std::sqrt(</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this-&gt;x*this-&gt;x + this-&gt;y*this-&gt;y + this-&gt;z*this-&gt;z</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a:p>
            <a:pPr marL="800100" lvl="2" indent="0">
              <a:buNone/>
            </a:pPr>
            <a:r>
              <a:rPr lang="en-CA" sz="1500" dirty="0" smtClean="0">
                <a:latin typeface="Consolas" panose="020B0609020204030204" pitchFamily="49" charset="0"/>
                <a:cs typeface="Consolas" panose="020B0609020204030204" pitchFamily="49" charset="0"/>
              </a:rPr>
              <a:t>}</a:t>
            </a:r>
          </a:p>
          <a:p>
            <a:pPr marL="800100" lvl="2" indent="0">
              <a:buNone/>
            </a:pPr>
            <a:endParaRPr lang="en-CA" sz="1500" dirty="0">
              <a:latin typeface="Consolas" panose="020B0609020204030204" pitchFamily="49" charset="0"/>
              <a:cs typeface="Consolas" panose="020B0609020204030204" pitchFamily="49" charset="0"/>
            </a:endParaRPr>
          </a:p>
          <a:p>
            <a:pPr marL="0" lvl="0" indent="0">
              <a:buNone/>
            </a:pPr>
            <a:r>
              <a:rPr lang="en-CA" dirty="0" smtClean="0">
                <a:solidFill>
                  <a:prstClr val="black"/>
                </a:solidFill>
              </a:rPr>
              <a:t>     instead of the clearer</a:t>
            </a:r>
          </a:p>
          <a:p>
            <a:pPr marL="800100" lvl="2" indent="0">
              <a:buNone/>
            </a:pPr>
            <a:r>
              <a:rPr lang="en-CA" sz="1500" dirty="0">
                <a:latin typeface="Consolas" panose="020B0609020204030204" pitchFamily="49" charset="0"/>
                <a:cs typeface="Consolas" panose="020B0609020204030204" pitchFamily="49" charset="0"/>
              </a:rPr>
              <a:t>double Vector_3d::norm() const {</a:t>
            </a:r>
          </a:p>
          <a:p>
            <a:pPr marL="800100" lvl="2" indent="0">
              <a:buNone/>
            </a:pPr>
            <a:r>
              <a:rPr lang="en-CA" sz="1500" dirty="0">
                <a:latin typeface="Consolas" panose="020B0609020204030204" pitchFamily="49" charset="0"/>
                <a:cs typeface="Consolas" panose="020B0609020204030204" pitchFamily="49" charset="0"/>
              </a:rPr>
              <a:t>    return std::</a:t>
            </a:r>
            <a:r>
              <a:rPr lang="en-CA" sz="1500" dirty="0" smtClean="0">
                <a:latin typeface="Consolas" panose="020B0609020204030204" pitchFamily="49" charset="0"/>
                <a:cs typeface="Consolas" panose="020B0609020204030204" pitchFamily="49" charset="0"/>
              </a:rPr>
              <a:t>sqrt(x*x + y*y + z*z);</a:t>
            </a: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a:t>
            </a:r>
          </a:p>
          <a:p>
            <a:pPr marL="0" lvl="0" indent="0">
              <a:buNone/>
            </a:pPr>
            <a:endParaRPr lang="en-CA" dirty="0" smtClean="0">
              <a:solidFill>
                <a:prstClr val="black"/>
              </a:solidFill>
            </a:endParaRPr>
          </a:p>
          <a:p>
            <a:pPr lvl="1"/>
            <a:r>
              <a:rPr lang="en-CA" dirty="0" smtClean="0"/>
              <a:t>Please don’t do this; or if you do, please don’t acknowledge you studied at the University of Waterloo</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39094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t>
            </a:r>
            <a:r>
              <a:rPr lang="en-CA" dirty="0" smtClean="0">
                <a:latin typeface="Consolas" panose="020B0609020204030204" pitchFamily="49" charset="0"/>
                <a:cs typeface="Consolas" panose="020B0609020204030204" pitchFamily="49" charset="0"/>
              </a:rPr>
              <a:t>this</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There are occasional reasons to use </a:t>
            </a:r>
            <a:r>
              <a:rPr lang="en-CA" dirty="0" smtClean="0">
                <a:latin typeface="Consolas" panose="020B0609020204030204" pitchFamily="49" charset="0"/>
                <a:cs typeface="Consolas" panose="020B0609020204030204" pitchFamily="49" charset="0"/>
              </a:rPr>
              <a:t>this</a:t>
            </a:r>
            <a:r>
              <a:rPr lang="en-CA" dirty="0" smtClean="0"/>
              <a:t> in this manner:</a:t>
            </a:r>
          </a:p>
          <a:p>
            <a:pPr lvl="1"/>
            <a:r>
              <a:rPr lang="en-CA" dirty="0" smtClean="0"/>
              <a:t>For example, suppose you declared a local variable (why?!) with the same name as a member variable</a:t>
            </a:r>
          </a:p>
          <a:p>
            <a:pPr marL="1257300" lvl="3" indent="0">
              <a:buNone/>
            </a:pPr>
            <a:r>
              <a:rPr lang="en-CA" sz="1600" dirty="0" smtClean="0">
                <a:latin typeface="Consolas" panose="020B0609020204030204" pitchFamily="49" charset="0"/>
                <a:cs typeface="Consolas" panose="020B0609020204030204" pitchFamily="49" charset="0"/>
              </a:rPr>
              <a:t>double Vector_3d::norm() const {</a:t>
            </a: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a:t>
            </a:r>
            <a:r>
              <a:rPr lang="en-CA" sz="1600" b="1" dirty="0" smtClean="0">
                <a:solidFill>
                  <a:srgbClr val="FF0000"/>
                </a:solidFill>
                <a:latin typeface="Consolas" panose="020B0609020204030204" pitchFamily="49" charset="0"/>
                <a:cs typeface="Consolas" panose="020B0609020204030204" pitchFamily="49" charset="0"/>
              </a:rPr>
              <a:t>x</a:t>
            </a:r>
            <a:r>
              <a:rPr lang="en-CA" sz="1600" dirty="0" smtClean="0">
                <a:latin typeface="Consolas" panose="020B0609020204030204" pitchFamily="49" charset="0"/>
                <a:cs typeface="Consolas" panose="020B0609020204030204" pitchFamily="49" charset="0"/>
              </a:rPr>
              <a:t>{y*y + z*z};</a:t>
            </a:r>
          </a:p>
          <a:p>
            <a:pPr marL="1257300" lvl="3" indent="0">
              <a:buNone/>
            </a:pPr>
            <a:endParaRPr lang="en-CA" sz="1600" dirty="0" smtClean="0">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    return std::sqrt( </a:t>
            </a:r>
            <a:r>
              <a:rPr lang="en-CA" sz="1600" b="1" dirty="0" smtClean="0">
                <a:solidFill>
                  <a:srgbClr val="0070C0"/>
                </a:solidFill>
                <a:latin typeface="Consolas" panose="020B0609020204030204" pitchFamily="49" charset="0"/>
                <a:cs typeface="Consolas" panose="020B0609020204030204" pitchFamily="49" charset="0"/>
              </a:rPr>
              <a:t>this-&gt;x</a:t>
            </a:r>
            <a:r>
              <a:rPr lang="en-CA" sz="1600" dirty="0" smtClean="0">
                <a:latin typeface="Consolas" panose="020B0609020204030204" pitchFamily="49" charset="0"/>
                <a:cs typeface="Consolas" panose="020B0609020204030204" pitchFamily="49" charset="0"/>
              </a:rPr>
              <a:t>*</a:t>
            </a:r>
            <a:r>
              <a:rPr lang="en-CA" sz="1600" b="1" dirty="0" smtClean="0">
                <a:solidFill>
                  <a:srgbClr val="0070C0"/>
                </a:solidFill>
                <a:latin typeface="Consolas" panose="020B0609020204030204" pitchFamily="49" charset="0"/>
                <a:cs typeface="Consolas" panose="020B0609020204030204" pitchFamily="49" charset="0"/>
              </a:rPr>
              <a:t>this-&gt;x</a:t>
            </a:r>
            <a:r>
              <a:rPr lang="en-CA" sz="1600" dirty="0" smtClean="0">
                <a:latin typeface="Consolas" panose="020B0609020204030204" pitchFamily="49" charset="0"/>
                <a:cs typeface="Consolas" panose="020B0609020204030204" pitchFamily="49" charset="0"/>
              </a:rPr>
              <a:t> + </a:t>
            </a:r>
            <a:r>
              <a:rPr lang="en-CA" sz="1600" b="1" dirty="0" smtClean="0">
                <a:solidFill>
                  <a:srgbClr val="FF0000"/>
                </a:solidFill>
                <a:latin typeface="Consolas" panose="020B0609020204030204" pitchFamily="49" charset="0"/>
                <a:cs typeface="Consolas" panose="020B0609020204030204" pitchFamily="49" charset="0"/>
              </a:rPr>
              <a:t>x</a:t>
            </a:r>
            <a:r>
              <a:rPr lang="en-CA" sz="1600" dirty="0" smtClean="0">
                <a:latin typeface="Consolas" panose="020B0609020204030204" pitchFamily="49" charset="0"/>
                <a:cs typeface="Consolas" panose="020B0609020204030204" pitchFamily="49" charset="0"/>
              </a:rPr>
              <a:t> );</a:t>
            </a:r>
          </a:p>
          <a:p>
            <a:pPr marL="1257300" lvl="3" indent="0">
              <a:buNone/>
            </a:pPr>
            <a:r>
              <a:rPr lang="en-CA" sz="1600" dirty="0" smtClean="0">
                <a:latin typeface="Consolas" panose="020B0609020204030204" pitchFamily="49" charset="0"/>
                <a:cs typeface="Consolas" panose="020B0609020204030204" pitchFamily="49" charset="0"/>
              </a:rPr>
              <a:t>}</a:t>
            </a:r>
          </a:p>
        </p:txBody>
      </p:sp>
      <p:sp>
        <p:nvSpPr>
          <p:cNvPr id="4" name="TextBox 3"/>
          <p:cNvSpPr txBox="1"/>
          <p:nvPr/>
        </p:nvSpPr>
        <p:spPr>
          <a:xfrm>
            <a:off x="4674974" y="2924944"/>
            <a:ext cx="1608133"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Local variable</a:t>
            </a:r>
            <a:endParaRPr lang="en-CA" dirty="0">
              <a:solidFill>
                <a:srgbClr val="FF0000"/>
              </a:solidFill>
              <a:latin typeface="Georgia" panose="02040502050405020303" pitchFamily="18" charset="0"/>
            </a:endParaRPr>
          </a:p>
        </p:txBody>
      </p:sp>
      <p:sp>
        <p:nvSpPr>
          <p:cNvPr id="5" name="TextBox 4"/>
          <p:cNvSpPr txBox="1"/>
          <p:nvPr/>
        </p:nvSpPr>
        <p:spPr>
          <a:xfrm>
            <a:off x="4355976" y="3861048"/>
            <a:ext cx="1927131"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Member variable</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401894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88587</TotalTime>
  <Words>1984</Words>
  <Application>Microsoft Office PowerPoint</Application>
  <PresentationFormat>On-screen Show (4:3)</PresentationFormat>
  <Paragraphs>346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this</vt:lpstr>
      <vt:lpstr>Outline</vt:lpstr>
      <vt:lpstr>Addresses</vt:lpstr>
      <vt:lpstr>Addresses</vt:lpstr>
      <vt:lpstr>Implied parameter</vt:lpstr>
      <vt:lpstr>Addresses</vt:lpstr>
      <vt:lpstr>Addresses</vt:lpstr>
      <vt:lpstr>Using this</vt:lpstr>
      <vt:lpstr>Using this</vt:lpstr>
      <vt:lpstr>Using this</vt:lpstr>
      <vt:lpstr>Using this</vt:lpstr>
      <vt:lpstr>Communication</vt:lpstr>
      <vt:lpstr>Communication</vt:lpstr>
      <vt:lpstr>Communication</vt:lpstr>
      <vt:lpstr>Communication</vt:lpstr>
      <vt:lpstr>Communication</vt:lpstr>
      <vt:lpstr>Communication</vt:lpstr>
      <vt:lpstr>Communication</vt:lpstr>
      <vt:lpstr>Question</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1462</cp:revision>
  <dcterms:created xsi:type="dcterms:W3CDTF">2009-09-11T23:00:44Z</dcterms:created>
  <dcterms:modified xsi:type="dcterms:W3CDTF">2018-11-28T07:18:51Z</dcterms:modified>
</cp:coreProperties>
</file>